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26E02B-5E0C-4C52-B2D8-B294D241E3C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0DEC829-E94F-4F87-BF5C-2DAFCB6CE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87B2CD9-D629-4C97-B7B2-54AF20D069CA}"/>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5" name="Segnaposto piè di pagina 4">
            <a:extLst>
              <a:ext uri="{FF2B5EF4-FFF2-40B4-BE49-F238E27FC236}">
                <a16:creationId xmlns:a16="http://schemas.microsoft.com/office/drawing/2014/main" id="{8F753966-E935-457E-BEEF-651BDAADD8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5871E8-355F-45A2-BD68-257F07D959EF}"/>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130957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AE2A2-6258-4564-925A-844D2A4C52B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E2C01D-825C-42D5-8F9C-637CD7CDE76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288979-2D82-48F6-B7C4-0DA9C72D5270}"/>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5" name="Segnaposto piè di pagina 4">
            <a:extLst>
              <a:ext uri="{FF2B5EF4-FFF2-40B4-BE49-F238E27FC236}">
                <a16:creationId xmlns:a16="http://schemas.microsoft.com/office/drawing/2014/main" id="{179AC759-1EAE-4EDE-9D63-E4F3955E71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C317A6-E2AF-44EA-A928-0530476FDAA3}"/>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332421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909793-33D6-4022-B438-9A9BDD1B440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5EC269-E1B0-4136-B1F2-10E2D0F0D2DE}"/>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337860-7FDA-4A95-A215-86E09D9997EB}"/>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5" name="Segnaposto piè di pagina 4">
            <a:extLst>
              <a:ext uri="{FF2B5EF4-FFF2-40B4-BE49-F238E27FC236}">
                <a16:creationId xmlns:a16="http://schemas.microsoft.com/office/drawing/2014/main" id="{C3B43828-C963-471A-B184-39E1F5E50E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4C1230-C893-456A-A456-069DE4C455F1}"/>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38679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6FD710-0D3B-4F47-9DD4-F1DCF6C60B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E417C6-3FD1-4C84-9508-2CD8C4FB54A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C19DB3-9F1C-4EAC-B666-4C08677971EE}"/>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5" name="Segnaposto piè di pagina 4">
            <a:extLst>
              <a:ext uri="{FF2B5EF4-FFF2-40B4-BE49-F238E27FC236}">
                <a16:creationId xmlns:a16="http://schemas.microsoft.com/office/drawing/2014/main" id="{7264B0FD-BC03-41B2-9A92-2A70800D69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C341F2-428F-4632-8CD6-75346FCD2EB2}"/>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320583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6AC60-556B-4DB0-A9B2-69E7B067775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467ED8D-DC82-4F90-B401-9DDACC723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9F31A40-E1AA-47F1-85B5-5EC305C20413}"/>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5" name="Segnaposto piè di pagina 4">
            <a:extLst>
              <a:ext uri="{FF2B5EF4-FFF2-40B4-BE49-F238E27FC236}">
                <a16:creationId xmlns:a16="http://schemas.microsoft.com/office/drawing/2014/main" id="{6DBAC7DF-500E-410D-85D7-C0826F4C5C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E787D4-6D7E-4BAA-83C8-EF4329B6EE30}"/>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79025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5DF529-1FE5-41E0-8267-772A1DF47D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6E832E-69AE-4D6A-8EAF-616F2B77905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DE2026A-F210-4062-8E22-70C18CC577E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7DA904B-EB79-440A-A5A7-C3315C645CBA}"/>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6" name="Segnaposto piè di pagina 5">
            <a:extLst>
              <a:ext uri="{FF2B5EF4-FFF2-40B4-BE49-F238E27FC236}">
                <a16:creationId xmlns:a16="http://schemas.microsoft.com/office/drawing/2014/main" id="{8255BCB7-CC27-4A85-9264-3C42C8FC1B0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FA76B55-BFDA-43AB-B961-3C1B3FC210F3}"/>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145705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A19181-6873-46B4-A9EC-EED5029A223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15F84B-639E-49B9-A2FF-CAB300599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DB85C25-8E72-40BF-BFB9-68B2D093D695}"/>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4C18EC0-9764-451C-83FE-7FF6B6D75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18832A5-8EF8-4E22-B269-481473EC4CA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FFBAACD-F99D-4DE1-B3A6-96CEE1714F5E}"/>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8" name="Segnaposto piè di pagina 7">
            <a:extLst>
              <a:ext uri="{FF2B5EF4-FFF2-40B4-BE49-F238E27FC236}">
                <a16:creationId xmlns:a16="http://schemas.microsoft.com/office/drawing/2014/main" id="{C15FFBAB-4FED-4358-A738-DE3628F10F8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4A161C-309E-404F-8632-3CFE1228EA8E}"/>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301620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8435FA-D356-4515-9B9B-2D6E57C3208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EB12D0F-B750-4324-B06B-1F856B5920FA}"/>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4" name="Segnaposto piè di pagina 3">
            <a:extLst>
              <a:ext uri="{FF2B5EF4-FFF2-40B4-BE49-F238E27FC236}">
                <a16:creationId xmlns:a16="http://schemas.microsoft.com/office/drawing/2014/main" id="{65952C3B-4507-4BEC-A215-5277CBA41FC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D34522E-1D11-432E-A397-2FDC4865B6BA}"/>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291098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244FC9F-FC4D-4131-BA95-5C35D9F0AAD2}"/>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3" name="Segnaposto piè di pagina 2">
            <a:extLst>
              <a:ext uri="{FF2B5EF4-FFF2-40B4-BE49-F238E27FC236}">
                <a16:creationId xmlns:a16="http://schemas.microsoft.com/office/drawing/2014/main" id="{E157FB57-6A17-4844-BD65-88895875874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65C382-8224-477B-801C-B74ED2294736}"/>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30155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459545-8A16-4E5A-927F-AD9AE05557B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A83140-517D-4382-98C1-5419303F5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8375046-D82A-4E43-B764-50FD8EF61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F3DD1B2-DCA3-4E4D-AA30-A8730E27C4FB}"/>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6" name="Segnaposto piè di pagina 5">
            <a:extLst>
              <a:ext uri="{FF2B5EF4-FFF2-40B4-BE49-F238E27FC236}">
                <a16:creationId xmlns:a16="http://schemas.microsoft.com/office/drawing/2014/main" id="{5A5038B8-1FC8-48E1-9DD9-4F96E62942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D5A801-BCF2-4B63-A35F-588A54057845}"/>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407039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C2CC4-6B5D-4551-A6CE-E05C8A1031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CDD664D-163D-4C51-AC65-6BAFD969D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BBDC4E1-E9BD-4CD7-BC34-E246504B1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AC4B794-29DB-47D1-B6E8-BF829AD836C9}"/>
              </a:ext>
            </a:extLst>
          </p:cNvPr>
          <p:cNvSpPr>
            <a:spLocks noGrp="1"/>
          </p:cNvSpPr>
          <p:nvPr>
            <p:ph type="dt" sz="half" idx="10"/>
          </p:nvPr>
        </p:nvSpPr>
        <p:spPr/>
        <p:txBody>
          <a:bodyPr/>
          <a:lstStyle/>
          <a:p>
            <a:fld id="{9E4C4388-B24E-47B2-A553-132E145125C2}" type="datetimeFigureOut">
              <a:rPr lang="it-IT" smtClean="0"/>
              <a:t>19/04/2018</a:t>
            </a:fld>
            <a:endParaRPr lang="it-IT"/>
          </a:p>
        </p:txBody>
      </p:sp>
      <p:sp>
        <p:nvSpPr>
          <p:cNvPr id="6" name="Segnaposto piè di pagina 5">
            <a:extLst>
              <a:ext uri="{FF2B5EF4-FFF2-40B4-BE49-F238E27FC236}">
                <a16:creationId xmlns:a16="http://schemas.microsoft.com/office/drawing/2014/main" id="{B935F2F6-AAB8-44EF-B0FC-D015138A053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7D20D9-3CD7-436A-841B-4D76416E0A53}"/>
              </a:ext>
            </a:extLst>
          </p:cNvPr>
          <p:cNvSpPr>
            <a:spLocks noGrp="1"/>
          </p:cNvSpPr>
          <p:nvPr>
            <p:ph type="sldNum" sz="quarter" idx="12"/>
          </p:nvPr>
        </p:nvSpPr>
        <p:spPr/>
        <p:txBody>
          <a:bodyPr/>
          <a:lstStyle/>
          <a:p>
            <a:fld id="{52036183-0C1F-4D86-B293-24F28D54DE9C}" type="slidenum">
              <a:rPr lang="it-IT" smtClean="0"/>
              <a:t>‹N›</a:t>
            </a:fld>
            <a:endParaRPr lang="it-IT"/>
          </a:p>
        </p:txBody>
      </p:sp>
    </p:spTree>
    <p:extLst>
      <p:ext uri="{BB962C8B-B14F-4D97-AF65-F5344CB8AC3E}">
        <p14:creationId xmlns:p14="http://schemas.microsoft.com/office/powerpoint/2010/main" val="167487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C459BB6-C387-4667-8071-CDFF06ED1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9476C5B-0D5B-40B9-9549-850D647AF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9B6BAE6-B190-48EE-9F75-5D6FD58CD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C4388-B24E-47B2-A553-132E145125C2}" type="datetimeFigureOut">
              <a:rPr lang="it-IT" smtClean="0"/>
              <a:t>19/04/2018</a:t>
            </a:fld>
            <a:endParaRPr lang="it-IT"/>
          </a:p>
        </p:txBody>
      </p:sp>
      <p:sp>
        <p:nvSpPr>
          <p:cNvPr id="5" name="Segnaposto piè di pagina 4">
            <a:extLst>
              <a:ext uri="{FF2B5EF4-FFF2-40B4-BE49-F238E27FC236}">
                <a16:creationId xmlns:a16="http://schemas.microsoft.com/office/drawing/2014/main" id="{17EB46C7-B67B-415B-99F2-B39C6FC4D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4D0915B-8AA4-4C9B-ACEF-AF3D66FAC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6183-0C1F-4D86-B293-24F28D54DE9C}" type="slidenum">
              <a:rPr lang="it-IT" smtClean="0"/>
              <a:t>‹N›</a:t>
            </a:fld>
            <a:endParaRPr lang="it-IT"/>
          </a:p>
        </p:txBody>
      </p:sp>
    </p:spTree>
    <p:extLst>
      <p:ext uri="{BB962C8B-B14F-4D97-AF65-F5344CB8AC3E}">
        <p14:creationId xmlns:p14="http://schemas.microsoft.com/office/powerpoint/2010/main" val="221179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1F936EC-9408-46D3-BCB5-F2359B088597}"/>
              </a:ext>
            </a:extLst>
          </p:cNvPr>
          <p:cNvPicPr>
            <a:picLocks noChangeAspect="1"/>
          </p:cNvPicPr>
          <p:nvPr/>
        </p:nvPicPr>
        <p:blipFill>
          <a:blip r:embed="rId2"/>
          <a:stretch>
            <a:fillRect/>
          </a:stretch>
        </p:blipFill>
        <p:spPr>
          <a:xfrm>
            <a:off x="1523999" y="0"/>
            <a:ext cx="9144001" cy="6858000"/>
          </a:xfrm>
          <a:prstGeom prst="rect">
            <a:avLst/>
          </a:prstGeom>
        </p:spPr>
      </p:pic>
      <p:sp>
        <p:nvSpPr>
          <p:cNvPr id="2" name="Titolo 1">
            <a:extLst>
              <a:ext uri="{FF2B5EF4-FFF2-40B4-BE49-F238E27FC236}">
                <a16:creationId xmlns:a16="http://schemas.microsoft.com/office/drawing/2014/main" id="{E3449ACE-3C40-4A32-B045-7C19F06C84E2}"/>
              </a:ext>
            </a:extLst>
          </p:cNvPr>
          <p:cNvSpPr>
            <a:spLocks noGrp="1"/>
          </p:cNvSpPr>
          <p:nvPr>
            <p:ph type="ctrTitle"/>
          </p:nvPr>
        </p:nvSpPr>
        <p:spPr/>
        <p:txBody>
          <a:bodyPr/>
          <a:lstStyle/>
          <a:p>
            <a:r>
              <a:rPr lang="it-IT" dirty="0">
                <a:solidFill>
                  <a:srgbClr val="800000"/>
                </a:solidFill>
              </a:rPr>
              <a:t>La carta </a:t>
            </a:r>
          </a:p>
        </p:txBody>
      </p:sp>
      <p:sp>
        <p:nvSpPr>
          <p:cNvPr id="3" name="Sottotitolo 2">
            <a:extLst>
              <a:ext uri="{FF2B5EF4-FFF2-40B4-BE49-F238E27FC236}">
                <a16:creationId xmlns:a16="http://schemas.microsoft.com/office/drawing/2014/main" id="{6622F2D2-D0A1-4BDB-8FEB-BB08BD4B53F7}"/>
              </a:ext>
            </a:extLst>
          </p:cNvPr>
          <p:cNvSpPr>
            <a:spLocks noGrp="1"/>
          </p:cNvSpPr>
          <p:nvPr>
            <p:ph type="subTitle" idx="1"/>
          </p:nvPr>
        </p:nvSpPr>
        <p:spPr/>
        <p:txBody>
          <a:bodyPr>
            <a:normAutofit fontScale="55000" lnSpcReduction="20000"/>
          </a:bodyPr>
          <a:lstStyle/>
          <a:p>
            <a:r>
              <a:rPr lang="it-IT" b="1" dirty="0"/>
              <a:t>Edoardo Campigli</a:t>
            </a:r>
            <a:endParaRPr lang="it-IT" b="1" u="sng" dirty="0"/>
          </a:p>
          <a:p>
            <a:r>
              <a:rPr lang="it-IT" b="1" u="sng" dirty="0"/>
              <a:t>Giulia Santini</a:t>
            </a:r>
          </a:p>
          <a:p>
            <a:r>
              <a:rPr lang="it-IT" b="1" u="sng" dirty="0"/>
              <a:t>Luca </a:t>
            </a:r>
            <a:r>
              <a:rPr lang="it-IT" b="1" u="sng" dirty="0" err="1"/>
              <a:t>Ciubutariu</a:t>
            </a:r>
            <a:r>
              <a:rPr lang="it-IT" b="1" u="sng" dirty="0"/>
              <a:t> </a:t>
            </a:r>
          </a:p>
          <a:p>
            <a:r>
              <a:rPr lang="it-IT" b="1" u="sng" dirty="0"/>
              <a:t>Gioia Rio</a:t>
            </a:r>
          </a:p>
          <a:p>
            <a:r>
              <a:rPr lang="it-IT" b="1" u="sng" dirty="0"/>
              <a:t>Niccolò Amodeo</a:t>
            </a:r>
          </a:p>
          <a:p>
            <a:r>
              <a:rPr lang="it-IT" b="1" u="sng" dirty="0"/>
              <a:t>Allegra Morandi </a:t>
            </a:r>
          </a:p>
        </p:txBody>
      </p:sp>
      <p:sp>
        <p:nvSpPr>
          <p:cNvPr id="5" name="Rettangolo 4">
            <a:extLst>
              <a:ext uri="{FF2B5EF4-FFF2-40B4-BE49-F238E27FC236}">
                <a16:creationId xmlns:a16="http://schemas.microsoft.com/office/drawing/2014/main" id="{ADC60EBD-AD2E-4D15-9164-A613BBB2EFFA}"/>
              </a:ext>
            </a:extLst>
          </p:cNvPr>
          <p:cNvSpPr/>
          <p:nvPr/>
        </p:nvSpPr>
        <p:spPr>
          <a:xfrm>
            <a:off x="3698773" y="3244334"/>
            <a:ext cx="184731" cy="369332"/>
          </a:xfrm>
          <a:prstGeom prst="rect">
            <a:avLst/>
          </a:prstGeom>
        </p:spPr>
        <p:txBody>
          <a:bodyPr wrap="none">
            <a:spAutoFit/>
          </a:bodyPr>
          <a:lstStyle/>
          <a:p>
            <a:pPr lvl="0">
              <a:spcAft>
                <a:spcPts val="0"/>
              </a:spcAft>
            </a:pPr>
            <a:endParaRPr lang="it-IT" dirty="0">
              <a:latin typeface="Calibri Light" pitchFamily="18"/>
            </a:endParaRPr>
          </a:p>
        </p:txBody>
      </p:sp>
    </p:spTree>
    <p:extLst>
      <p:ext uri="{BB962C8B-B14F-4D97-AF65-F5344CB8AC3E}">
        <p14:creationId xmlns:p14="http://schemas.microsoft.com/office/powerpoint/2010/main" val="115461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1322">
              <a:srgbClr val="ABC0E4"/>
            </a:gs>
            <a:gs pos="31000">
              <a:schemeClr val="accent4">
                <a:lumMod val="40000"/>
                <a:lumOff val="60000"/>
              </a:schemeClr>
            </a:gs>
            <a:gs pos="74000">
              <a:schemeClr val="accent1">
                <a:lumMod val="45000"/>
                <a:lumOff val="55000"/>
              </a:schemeClr>
            </a:gs>
            <a:gs pos="5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2225F4-2A4F-4BEA-82F3-A4BA9FA7A595}"/>
              </a:ext>
            </a:extLst>
          </p:cNvPr>
          <p:cNvPicPr>
            <a:picLocks noChangeAspect="1"/>
          </p:cNvPicPr>
          <p:nvPr/>
        </p:nvPicPr>
        <p:blipFill>
          <a:blip r:embed="rId2"/>
          <a:stretch>
            <a:fillRect/>
          </a:stretch>
        </p:blipFill>
        <p:spPr>
          <a:xfrm>
            <a:off x="5372772" y="411794"/>
            <a:ext cx="6276117" cy="3767462"/>
          </a:xfrm>
          <a:prstGeom prst="rect">
            <a:avLst/>
          </a:prstGeom>
        </p:spPr>
      </p:pic>
      <p:sp>
        <p:nvSpPr>
          <p:cNvPr id="2" name="Titolo 1">
            <a:extLst>
              <a:ext uri="{FF2B5EF4-FFF2-40B4-BE49-F238E27FC236}">
                <a16:creationId xmlns:a16="http://schemas.microsoft.com/office/drawing/2014/main" id="{BC485C8D-49A6-468B-A658-C0F9F899AD0A}"/>
              </a:ext>
            </a:extLst>
          </p:cNvPr>
          <p:cNvSpPr>
            <a:spLocks noGrp="1"/>
          </p:cNvSpPr>
          <p:nvPr>
            <p:ph type="title"/>
          </p:nvPr>
        </p:nvSpPr>
        <p:spPr/>
        <p:txBody>
          <a:bodyPr/>
          <a:lstStyle/>
          <a:p>
            <a:r>
              <a:rPr lang="it-IT" dirty="0">
                <a:latin typeface="Algerian" panose="04020705040A02060702" pitchFamily="82" charset="0"/>
              </a:rPr>
              <a:t>Produzione :</a:t>
            </a:r>
          </a:p>
        </p:txBody>
      </p:sp>
      <p:sp>
        <p:nvSpPr>
          <p:cNvPr id="3" name="Segnaposto testo 2">
            <a:extLst>
              <a:ext uri="{FF2B5EF4-FFF2-40B4-BE49-F238E27FC236}">
                <a16:creationId xmlns:a16="http://schemas.microsoft.com/office/drawing/2014/main" id="{03BE1DB8-20F2-44C8-AFDD-76EAAD79450A}"/>
              </a:ext>
            </a:extLst>
          </p:cNvPr>
          <p:cNvSpPr>
            <a:spLocks noGrp="1"/>
          </p:cNvSpPr>
          <p:nvPr>
            <p:ph type="body" idx="1"/>
          </p:nvPr>
        </p:nvSpPr>
        <p:spPr>
          <a:xfrm>
            <a:off x="831850" y="4562475"/>
            <a:ext cx="10515600" cy="2177591"/>
          </a:xfrm>
        </p:spPr>
        <p:txBody>
          <a:bodyPr>
            <a:noAutofit/>
          </a:bodyPr>
          <a:lstStyle/>
          <a:p>
            <a:r>
              <a:rPr lang="it-IT" sz="2000" dirty="0">
                <a:solidFill>
                  <a:schemeClr val="tx1"/>
                </a:solidFill>
              </a:rPr>
              <a:t>La carta viene prodotta dagli alberi che vengono tagliati e in chips. Vengono successivamente tagliati in parti ancora più piccole. Avviene poi la lisciviazione ( separazione di uno o più componenti solubili). Dopo c’è l’epurazione ( liberazione dagli elementi indigni o sospetti), il composto viene poi mescolato e raggiunge la tavola di fabbricazione ovvero la tela dove il composto viene steso facendolo successivamente asciugare nella seccheria gli vene poi fatto un trattamento chimico e fatto ancora una volta seccare. E in fine avvolto in una bobina. </a:t>
            </a:r>
          </a:p>
        </p:txBody>
      </p:sp>
    </p:spTree>
    <p:extLst>
      <p:ext uri="{BB962C8B-B14F-4D97-AF65-F5344CB8AC3E}">
        <p14:creationId xmlns:p14="http://schemas.microsoft.com/office/powerpoint/2010/main" val="124782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accent4">
                <a:lumMod val="40000"/>
                <a:lumOff val="60000"/>
              </a:schemeClr>
            </a:gs>
            <a:gs pos="79000">
              <a:schemeClr val="accent2">
                <a:lumMod val="60000"/>
                <a:lumOff val="40000"/>
              </a:schemeClr>
            </a:gs>
            <a:gs pos="100000">
              <a:schemeClr val="accent1">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BDDC1-8E7A-4E98-9ED0-BAAC3266A9C6}"/>
              </a:ext>
            </a:extLst>
          </p:cNvPr>
          <p:cNvSpPr>
            <a:spLocks noGrp="1"/>
          </p:cNvSpPr>
          <p:nvPr>
            <p:ph type="title"/>
          </p:nvPr>
        </p:nvSpPr>
        <p:spPr/>
        <p:txBody>
          <a:bodyPr/>
          <a:lstStyle/>
          <a:p>
            <a:r>
              <a:rPr lang="it-IT" dirty="0">
                <a:latin typeface="Algerian" panose="04020705040A02060702" pitchFamily="82" charset="0"/>
              </a:rPr>
              <a:t>La raccolta differenziata </a:t>
            </a:r>
          </a:p>
        </p:txBody>
      </p:sp>
      <p:sp>
        <p:nvSpPr>
          <p:cNvPr id="3" name="Segnaposto testo 2">
            <a:extLst>
              <a:ext uri="{FF2B5EF4-FFF2-40B4-BE49-F238E27FC236}">
                <a16:creationId xmlns:a16="http://schemas.microsoft.com/office/drawing/2014/main" id="{690DEDB1-E680-45EA-86D7-4BAC24A1B0A4}"/>
              </a:ext>
            </a:extLst>
          </p:cNvPr>
          <p:cNvSpPr>
            <a:spLocks noGrp="1"/>
          </p:cNvSpPr>
          <p:nvPr>
            <p:ph type="body" idx="1"/>
          </p:nvPr>
        </p:nvSpPr>
        <p:spPr>
          <a:xfrm>
            <a:off x="831850" y="4589463"/>
            <a:ext cx="10515600" cy="2141275"/>
          </a:xfrm>
        </p:spPr>
        <p:txBody>
          <a:bodyPr>
            <a:noAutofit/>
          </a:bodyPr>
          <a:lstStyle/>
          <a:p>
            <a:r>
              <a:rPr lang="it-IT" sz="2800" dirty="0">
                <a:solidFill>
                  <a:schemeClr val="tx1"/>
                </a:solidFill>
              </a:rPr>
              <a:t>Carta e cartone provenienti dalla raccolta differenziata costituiscono la carta da macero. La carta da macero ( composta da imballaggi di carta, riviste, giornali) viene sottoposta a un processo di selezione per renderla più utilizzabile dalle cartiere </a:t>
            </a:r>
          </a:p>
        </p:txBody>
      </p:sp>
      <p:pic>
        <p:nvPicPr>
          <p:cNvPr id="4" name="Immagine 3">
            <a:extLst>
              <a:ext uri="{FF2B5EF4-FFF2-40B4-BE49-F238E27FC236}">
                <a16:creationId xmlns:a16="http://schemas.microsoft.com/office/drawing/2014/main" id="{2973E56D-4691-42C1-978C-F69BB7ED431B}"/>
              </a:ext>
            </a:extLst>
          </p:cNvPr>
          <p:cNvPicPr>
            <a:picLocks noChangeAspect="1"/>
          </p:cNvPicPr>
          <p:nvPr/>
        </p:nvPicPr>
        <p:blipFill>
          <a:blip r:embed="rId2"/>
          <a:stretch>
            <a:fillRect/>
          </a:stretch>
        </p:blipFill>
        <p:spPr>
          <a:xfrm>
            <a:off x="8426042" y="612528"/>
            <a:ext cx="3036683" cy="3036683"/>
          </a:xfrm>
          <a:prstGeom prst="rect">
            <a:avLst/>
          </a:prstGeom>
        </p:spPr>
      </p:pic>
    </p:spTree>
    <p:extLst>
      <p:ext uri="{BB962C8B-B14F-4D97-AF65-F5344CB8AC3E}">
        <p14:creationId xmlns:p14="http://schemas.microsoft.com/office/powerpoint/2010/main" val="389337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2044">
              <a:srgbClr val="6D89AF"/>
            </a:gs>
            <a:gs pos="65000">
              <a:schemeClr val="accent4">
                <a:lumMod val="60000"/>
                <a:lumOff val="40000"/>
              </a:schemeClr>
            </a:gs>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BB979-E9AC-4563-91B6-287B34DA8DF1}"/>
              </a:ext>
            </a:extLst>
          </p:cNvPr>
          <p:cNvSpPr>
            <a:spLocks noGrp="1"/>
          </p:cNvSpPr>
          <p:nvPr>
            <p:ph type="title"/>
          </p:nvPr>
        </p:nvSpPr>
        <p:spPr/>
        <p:txBody>
          <a:bodyPr/>
          <a:lstStyle/>
          <a:p>
            <a:r>
              <a:rPr lang="it-IT" dirty="0">
                <a:latin typeface="Algerian" panose="04020705040A02060702" pitchFamily="82" charset="0"/>
              </a:rPr>
              <a:t>Dove va buttata??</a:t>
            </a:r>
          </a:p>
        </p:txBody>
      </p:sp>
      <p:sp>
        <p:nvSpPr>
          <p:cNvPr id="3" name="Segnaposto testo 2">
            <a:extLst>
              <a:ext uri="{FF2B5EF4-FFF2-40B4-BE49-F238E27FC236}">
                <a16:creationId xmlns:a16="http://schemas.microsoft.com/office/drawing/2014/main" id="{59050550-341F-4E28-B119-F46E7D44516F}"/>
              </a:ext>
            </a:extLst>
          </p:cNvPr>
          <p:cNvSpPr>
            <a:spLocks noGrp="1"/>
          </p:cNvSpPr>
          <p:nvPr>
            <p:ph type="body" idx="1"/>
          </p:nvPr>
        </p:nvSpPr>
        <p:spPr/>
        <p:txBody>
          <a:bodyPr>
            <a:normAutofit fontScale="92500" lnSpcReduction="20000"/>
          </a:bodyPr>
          <a:lstStyle/>
          <a:p>
            <a:r>
              <a:rPr lang="it-IT" sz="2600" dirty="0">
                <a:solidFill>
                  <a:schemeClr val="tx1"/>
                </a:solidFill>
              </a:rPr>
              <a:t>Carta e cartone sono materiali che vanno buttati nel bidone giallo. Dobbiamo fare molta attenzione ai falsi amici che danneggiano la raccolta differenziata. Per esempio del bidone della carta non dobbiamo buttare lo scontrino. Inoltre dobbiamo togliere il nastro adesivo su carta e cartone, non buttare insieme alla carta il sacchetto di plastica che la contiene . </a:t>
            </a:r>
          </a:p>
          <a:p>
            <a:endParaRPr lang="it-IT" dirty="0"/>
          </a:p>
        </p:txBody>
      </p:sp>
      <p:pic>
        <p:nvPicPr>
          <p:cNvPr id="4" name="Immagine 3">
            <a:extLst>
              <a:ext uri="{FF2B5EF4-FFF2-40B4-BE49-F238E27FC236}">
                <a16:creationId xmlns:a16="http://schemas.microsoft.com/office/drawing/2014/main" id="{816A3B13-E528-476F-92B7-F4D980ED3B13}"/>
              </a:ext>
            </a:extLst>
          </p:cNvPr>
          <p:cNvPicPr>
            <a:picLocks noChangeAspect="1"/>
          </p:cNvPicPr>
          <p:nvPr/>
        </p:nvPicPr>
        <p:blipFill>
          <a:blip r:embed="rId2"/>
          <a:stretch>
            <a:fillRect/>
          </a:stretch>
        </p:blipFill>
        <p:spPr>
          <a:xfrm>
            <a:off x="9040305" y="168615"/>
            <a:ext cx="2881983" cy="4108359"/>
          </a:xfrm>
          <a:prstGeom prst="rect">
            <a:avLst/>
          </a:prstGeom>
        </p:spPr>
      </p:pic>
    </p:spTree>
    <p:extLst>
      <p:ext uri="{BB962C8B-B14F-4D97-AF65-F5344CB8AC3E}">
        <p14:creationId xmlns:p14="http://schemas.microsoft.com/office/powerpoint/2010/main" val="334291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207E2-47F0-49B3-86A7-79DF01FF1266}"/>
              </a:ext>
            </a:extLst>
          </p:cNvPr>
          <p:cNvSpPr>
            <a:spLocks noGrp="1"/>
          </p:cNvSpPr>
          <p:nvPr>
            <p:ph type="title"/>
          </p:nvPr>
        </p:nvSpPr>
        <p:spPr/>
        <p:txBody>
          <a:bodyPr/>
          <a:lstStyle/>
          <a:p>
            <a:r>
              <a:rPr lang="it-IT" dirty="0">
                <a:latin typeface="Algerian" panose="04020705040A02060702" pitchFamily="82" charset="0"/>
              </a:rPr>
              <a:t>Selezione</a:t>
            </a:r>
            <a:r>
              <a:rPr lang="it-IT" dirty="0"/>
              <a:t> </a:t>
            </a:r>
          </a:p>
        </p:txBody>
      </p:sp>
      <p:sp>
        <p:nvSpPr>
          <p:cNvPr id="3" name="Segnaposto testo 2">
            <a:extLst>
              <a:ext uri="{FF2B5EF4-FFF2-40B4-BE49-F238E27FC236}">
                <a16:creationId xmlns:a16="http://schemas.microsoft.com/office/drawing/2014/main" id="{004FE667-20AB-4761-8918-866C0A4ECE81}"/>
              </a:ext>
            </a:extLst>
          </p:cNvPr>
          <p:cNvSpPr>
            <a:spLocks noGrp="1"/>
          </p:cNvSpPr>
          <p:nvPr>
            <p:ph type="body" idx="1"/>
          </p:nvPr>
        </p:nvSpPr>
        <p:spPr/>
        <p:txBody>
          <a:bodyPr>
            <a:noAutofit/>
          </a:bodyPr>
          <a:lstStyle/>
          <a:p>
            <a:r>
              <a:rPr lang="it-IT" sz="2800" dirty="0">
                <a:solidFill>
                  <a:schemeClr val="tx1"/>
                </a:solidFill>
              </a:rPr>
              <a:t>Il processo di selezione avviene nelle piattaforme di selezione. Che sono impianti dove si tolgono le impurità. I materiali selezionati vengono messi in grandi balle e successivamente vengono affidati alle cartiere per altre lavorazioni.  </a:t>
            </a:r>
          </a:p>
        </p:txBody>
      </p:sp>
      <p:pic>
        <p:nvPicPr>
          <p:cNvPr id="4" name="Immagine 3">
            <a:extLst>
              <a:ext uri="{FF2B5EF4-FFF2-40B4-BE49-F238E27FC236}">
                <a16:creationId xmlns:a16="http://schemas.microsoft.com/office/drawing/2014/main" id="{F306ED06-AD0D-4B13-A63F-D0A1AA11D78F}"/>
              </a:ext>
            </a:extLst>
          </p:cNvPr>
          <p:cNvPicPr>
            <a:picLocks noChangeAspect="1"/>
          </p:cNvPicPr>
          <p:nvPr/>
        </p:nvPicPr>
        <p:blipFill>
          <a:blip r:embed="rId2"/>
          <a:stretch>
            <a:fillRect/>
          </a:stretch>
        </p:blipFill>
        <p:spPr>
          <a:xfrm>
            <a:off x="5880683" y="69011"/>
            <a:ext cx="6172184" cy="4399051"/>
          </a:xfrm>
          <a:prstGeom prst="rect">
            <a:avLst/>
          </a:prstGeom>
        </p:spPr>
      </p:pic>
    </p:spTree>
    <p:extLst>
      <p:ext uri="{BB962C8B-B14F-4D97-AF65-F5344CB8AC3E}">
        <p14:creationId xmlns:p14="http://schemas.microsoft.com/office/powerpoint/2010/main" val="342119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3C59E74-27D5-4D9F-9B78-FB27F9401831}"/>
              </a:ext>
            </a:extLst>
          </p:cNvPr>
          <p:cNvPicPr>
            <a:picLocks noChangeAspect="1"/>
          </p:cNvPicPr>
          <p:nvPr/>
        </p:nvPicPr>
        <p:blipFill>
          <a:blip r:embed="rId2"/>
          <a:stretch>
            <a:fillRect/>
          </a:stretch>
        </p:blipFill>
        <p:spPr>
          <a:xfrm>
            <a:off x="5758780" y="337381"/>
            <a:ext cx="6076950" cy="4562475"/>
          </a:xfrm>
          <a:prstGeom prst="rect">
            <a:avLst/>
          </a:prstGeom>
        </p:spPr>
      </p:pic>
      <p:sp>
        <p:nvSpPr>
          <p:cNvPr id="2" name="Titolo 1">
            <a:extLst>
              <a:ext uri="{FF2B5EF4-FFF2-40B4-BE49-F238E27FC236}">
                <a16:creationId xmlns:a16="http://schemas.microsoft.com/office/drawing/2014/main" id="{C7721D32-4228-487D-993E-66C5F2CBB0D7}"/>
              </a:ext>
            </a:extLst>
          </p:cNvPr>
          <p:cNvSpPr>
            <a:spLocks noGrp="1"/>
          </p:cNvSpPr>
          <p:nvPr>
            <p:ph type="title"/>
          </p:nvPr>
        </p:nvSpPr>
        <p:spPr/>
        <p:txBody>
          <a:bodyPr/>
          <a:lstStyle/>
          <a:p>
            <a:r>
              <a:rPr lang="it-IT" dirty="0"/>
              <a:t>Le cartiere in Italia!!!!! </a:t>
            </a:r>
          </a:p>
        </p:txBody>
      </p:sp>
      <p:sp>
        <p:nvSpPr>
          <p:cNvPr id="3" name="Segnaposto testo 2">
            <a:extLst>
              <a:ext uri="{FF2B5EF4-FFF2-40B4-BE49-F238E27FC236}">
                <a16:creationId xmlns:a16="http://schemas.microsoft.com/office/drawing/2014/main" id="{081090CF-5669-48B6-B436-99E1AE2F9507}"/>
              </a:ext>
            </a:extLst>
          </p:cNvPr>
          <p:cNvSpPr>
            <a:spLocks noGrp="1"/>
          </p:cNvSpPr>
          <p:nvPr>
            <p:ph type="body" idx="1"/>
          </p:nvPr>
        </p:nvSpPr>
        <p:spPr>
          <a:xfrm>
            <a:off x="690448" y="4655451"/>
            <a:ext cx="10515600" cy="1500187"/>
          </a:xfrm>
        </p:spPr>
        <p:txBody>
          <a:bodyPr/>
          <a:lstStyle/>
          <a:p>
            <a:r>
              <a:rPr lang="it-IT" dirty="0">
                <a:solidFill>
                  <a:schemeClr val="tx1"/>
                </a:solidFill>
                <a:latin typeface="Arial Black" panose="020B0A04020102020204" pitchFamily="34" charset="0"/>
              </a:rPr>
              <a:t>Cartiera Fabriano (la più importante) </a:t>
            </a:r>
          </a:p>
          <a:p>
            <a:r>
              <a:rPr lang="it-IT" dirty="0">
                <a:solidFill>
                  <a:schemeClr val="tx1"/>
                </a:solidFill>
                <a:latin typeface="Arial Black" panose="020B0A04020102020204" pitchFamily="34" charset="0"/>
              </a:rPr>
              <a:t>Cartiera Pasquini </a:t>
            </a:r>
          </a:p>
          <a:p>
            <a:r>
              <a:rPr lang="it-IT" dirty="0">
                <a:solidFill>
                  <a:schemeClr val="tx1"/>
                </a:solidFill>
                <a:latin typeface="Arial Black" panose="020B0A04020102020204" pitchFamily="34" charset="0"/>
              </a:rPr>
              <a:t>Cartiera Trevi </a:t>
            </a:r>
          </a:p>
        </p:txBody>
      </p:sp>
    </p:spTree>
    <p:extLst>
      <p:ext uri="{BB962C8B-B14F-4D97-AF65-F5344CB8AC3E}">
        <p14:creationId xmlns:p14="http://schemas.microsoft.com/office/powerpoint/2010/main" val="108369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CC96B1-89F5-4173-A597-777136ADBD65}"/>
              </a:ext>
            </a:extLst>
          </p:cNvPr>
          <p:cNvSpPr>
            <a:spLocks noGrp="1"/>
          </p:cNvSpPr>
          <p:nvPr>
            <p:ph type="title"/>
          </p:nvPr>
        </p:nvSpPr>
        <p:spPr>
          <a:gradFill>
            <a:gsLst>
              <a:gs pos="17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it-IT" dirty="0"/>
              <a:t>E </a:t>
            </a:r>
            <a:r>
              <a:rPr lang="it-IT" dirty="0" err="1"/>
              <a:t>oraaaaa</a:t>
            </a:r>
            <a:r>
              <a:rPr lang="it-IT" dirty="0"/>
              <a:t> </a:t>
            </a:r>
            <a:r>
              <a:rPr lang="it-IT" dirty="0" err="1"/>
              <a:t>videoo</a:t>
            </a:r>
            <a:r>
              <a:rPr lang="it-IT" dirty="0"/>
              <a:t> </a:t>
            </a:r>
          </a:p>
        </p:txBody>
      </p:sp>
      <p:pic>
        <p:nvPicPr>
          <p:cNvPr id="4" name="Immagine 3">
            <a:extLst>
              <a:ext uri="{FF2B5EF4-FFF2-40B4-BE49-F238E27FC236}">
                <a16:creationId xmlns:a16="http://schemas.microsoft.com/office/drawing/2014/main" id="{5646EBFE-F46D-4E69-A88F-4309532D1D7F}"/>
              </a:ext>
            </a:extLst>
          </p:cNvPr>
          <p:cNvPicPr>
            <a:picLocks noChangeAspect="1"/>
          </p:cNvPicPr>
          <p:nvPr/>
        </p:nvPicPr>
        <p:blipFill>
          <a:blip r:embed="rId2"/>
          <a:stretch>
            <a:fillRect/>
          </a:stretch>
        </p:blipFill>
        <p:spPr>
          <a:xfrm>
            <a:off x="920057" y="4562475"/>
            <a:ext cx="5054022" cy="493819"/>
          </a:xfrm>
          <a:prstGeom prst="rect">
            <a:avLst/>
          </a:prstGeom>
        </p:spPr>
      </p:pic>
      <p:sp>
        <p:nvSpPr>
          <p:cNvPr id="3" name="Segnaposto testo 2">
            <a:extLst>
              <a:ext uri="{FF2B5EF4-FFF2-40B4-BE49-F238E27FC236}">
                <a16:creationId xmlns:a16="http://schemas.microsoft.com/office/drawing/2014/main" id="{F0FE4ABD-FDFD-4AF5-9795-90C345728D28}"/>
              </a:ext>
            </a:extLst>
          </p:cNvPr>
          <p:cNvSpPr>
            <a:spLocks noGrp="1"/>
          </p:cNvSpPr>
          <p:nvPr>
            <p:ph type="body" idx="1"/>
          </p:nvPr>
        </p:nvSpPr>
        <p:spPr/>
        <p:txBody>
          <a:bodyPr/>
          <a:lstStyle/>
          <a:p>
            <a:endParaRPr lang="it-IT" dirty="0"/>
          </a:p>
          <a:p>
            <a:r>
              <a:rPr lang="it-IT" dirty="0"/>
              <a:t>https://www.youtube.com/watch?v=vtkycpSuKms</a:t>
            </a:r>
          </a:p>
          <a:p>
            <a:endParaRPr lang="it-IT" dirty="0"/>
          </a:p>
        </p:txBody>
      </p:sp>
    </p:spTree>
    <p:extLst>
      <p:ext uri="{BB962C8B-B14F-4D97-AF65-F5344CB8AC3E}">
        <p14:creationId xmlns:p14="http://schemas.microsoft.com/office/powerpoint/2010/main" val="29964467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287</Words>
  <Application>Microsoft Office PowerPoint</Application>
  <PresentationFormat>Widescreen</PresentationFormat>
  <Paragraphs>22</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Algerian</vt:lpstr>
      <vt:lpstr>Arial</vt:lpstr>
      <vt:lpstr>Arial Black</vt:lpstr>
      <vt:lpstr>Calibri</vt:lpstr>
      <vt:lpstr>Calibri Light</vt:lpstr>
      <vt:lpstr>Tema di Office</vt:lpstr>
      <vt:lpstr>La carta </vt:lpstr>
      <vt:lpstr>Produzione :</vt:lpstr>
      <vt:lpstr>La raccolta differenziata </vt:lpstr>
      <vt:lpstr>Dove va buttata??</vt:lpstr>
      <vt:lpstr>Selezione </vt:lpstr>
      <vt:lpstr>Le cartiere in Italia!!!!! </vt:lpstr>
      <vt:lpstr>E oraaaaa videoo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carta</dc:title>
  <dc:creator>Giulia</dc:creator>
  <cp:lastModifiedBy>Giulia</cp:lastModifiedBy>
  <cp:revision>10</cp:revision>
  <dcterms:created xsi:type="dcterms:W3CDTF">2018-04-18T16:30:25Z</dcterms:created>
  <dcterms:modified xsi:type="dcterms:W3CDTF">2018-04-19T13:40:27Z</dcterms:modified>
</cp:coreProperties>
</file>