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3399"/>
    <a:srgbClr val="CC00CC"/>
    <a:srgbClr val="33CCCC"/>
    <a:srgbClr val="66FF33"/>
    <a:srgbClr val="0033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273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71F2E-AD92-4970-A9B9-1E398144BC4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7FAF9-7920-41F9-B020-914899B478F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09367-C41B-468B-85FA-88D7366DA61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A114F-6637-4FF3-B8E2-5E74957F5A5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F6D3B-EDB6-4DF9-8CA7-5384DF78CD5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279CE-8573-4F2B-93FF-278608D994A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983A4-6A2B-448D-96C1-ED5D5B17E97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DCCFA-B2B4-4ADB-9211-BA238A39C02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2DD7-CC7F-4D01-83C1-91259479B5C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374AE-BA29-414F-BFE2-DE6952BF0DC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8C79D-5609-49FD-A94F-CB21C2FDFF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05774-A23B-48D4-B8C3-7F3B88701EB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CA2B309-0470-4FD9-B607-ECAFAFCCF1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7A84900-DE71-456B-9C82-A2AB930407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B92F193-588D-4044-9776-45CAEC510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354B0A7-DAEC-4E0D-A72C-F1F9393B190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tudente\Desktop\COREPLA%20-%20La%20seconda%20vita%20degli%20imballaggi%20in%20plastica.%20Dalla%20raccolta%20al%20riciclo.mp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mtClean="0">
                <a:solidFill>
                  <a:srgbClr val="990033"/>
                </a:solidFill>
                <a:latin typeface="Gill Sans MT Condensed" pitchFamily="34" charset="0"/>
              </a:rPr>
              <a:t>IMBALLAGGI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1752600"/>
          </a:xfrm>
        </p:spPr>
        <p:txBody>
          <a:bodyPr/>
          <a:lstStyle/>
          <a:p>
            <a:pPr eaLnBrk="1" hangingPunct="1"/>
            <a:r>
              <a:rPr lang="it-IT" altLang="it-IT" sz="3200" smtClean="0">
                <a:solidFill>
                  <a:schemeClr val="bg1"/>
                </a:solidFill>
                <a:latin typeface="Gill Sans MT Condensed" pitchFamily="34" charset="0"/>
              </a:rPr>
              <a:t>FRANCESCA CIANI </a:t>
            </a:r>
          </a:p>
          <a:p>
            <a:pPr eaLnBrk="1" hangingPunct="1"/>
            <a:r>
              <a:rPr lang="it-IT" altLang="it-IT" sz="3200" smtClean="0">
                <a:solidFill>
                  <a:schemeClr val="bg1"/>
                </a:solidFill>
                <a:latin typeface="Gill Sans MT Condensed" pitchFamily="34" charset="0"/>
              </a:rPr>
              <a:t>IMRAN SINANI</a:t>
            </a:r>
          </a:p>
          <a:p>
            <a:pPr eaLnBrk="1" hangingPunct="1"/>
            <a:r>
              <a:rPr lang="it-IT" altLang="it-IT" sz="3200" smtClean="0">
                <a:solidFill>
                  <a:schemeClr val="bg1"/>
                </a:solidFill>
                <a:latin typeface="Gill Sans MT Condensed" pitchFamily="34" charset="0"/>
              </a:rPr>
              <a:t>VALENTINA FALCINI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417638"/>
            <a:ext cx="79263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latin typeface="Impact" pitchFamily="34" charset="0"/>
              </a:rPr>
              <a:t>cosa sono ?</a:t>
            </a:r>
          </a:p>
        </p:txBody>
      </p:sp>
      <p:sp>
        <p:nvSpPr>
          <p:cNvPr id="3076" name="Segnaposto contenuto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/>
            <a:r>
              <a:rPr lang="it-IT" altLang="it-IT" smtClean="0"/>
              <a:t>Gli</a:t>
            </a:r>
            <a:r>
              <a:rPr lang="it-IT" altLang="it-IT" b="1" smtClean="0"/>
              <a:t> imballaggi </a:t>
            </a:r>
            <a:r>
              <a:rPr lang="it-IT" altLang="it-IT" smtClean="0"/>
              <a:t>sono  i contenitori e gli </a:t>
            </a:r>
            <a:r>
              <a:rPr lang="it-IT" altLang="it-IT" b="1" smtClean="0"/>
              <a:t>imballi</a:t>
            </a:r>
            <a:r>
              <a:rPr lang="it-IT" altLang="it-IT" smtClean="0"/>
              <a:t> con cui vengono confezionati i prodotti finiti che si acquistano in negozio, sia di tipo alimentare che non. Le tipologie di </a:t>
            </a:r>
            <a:r>
              <a:rPr lang="it-IT" altLang="it-IT" b="1" smtClean="0"/>
              <a:t>plastica </a:t>
            </a:r>
            <a:r>
              <a:rPr lang="it-IT" altLang="it-IT" smtClean="0"/>
              <a:t>riciclabile sono contrassegnate dalle sigle PE, PP, PET,PS (polistirolo).</a:t>
            </a:r>
          </a:p>
        </p:txBody>
      </p:sp>
      <p:sp>
        <p:nvSpPr>
          <p:cNvPr id="3077" name="AutoShape 4" descr="Risultati immagini per cosa sono gli imballaggi in pla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3078" name="AutoShape 6" descr="Risultati immagini per cosa sono gli imballaggi in plastic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71488" y="-2428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mtClean="0">
                <a:latin typeface="Impact" pitchFamily="34" charset="0"/>
              </a:rPr>
              <a:t>Dove e come vanno riciclati</a:t>
            </a: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506413" y="692150"/>
            <a:ext cx="8229600" cy="5734050"/>
          </a:xfrm>
        </p:spPr>
        <p:txBody>
          <a:bodyPr/>
          <a:lstStyle/>
          <a:p>
            <a:pPr eaLnBrk="1" hangingPunct="1"/>
            <a:r>
              <a:rPr lang="it-IT" altLang="it-IT" smtClean="0"/>
              <a:t>La plastica va buttata pulita nelle apposite campane della plastica. Una cosa importante da ricordare è assicurarsi che gli imballaggi non contengano residui del contenuto che c’era precedentemente al suo interno (ma se svuotati, non è di norma necessario lavarli).</a:t>
            </a:r>
          </a:p>
          <a:p>
            <a:pPr eaLnBrk="1" hangingPunct="1"/>
            <a:r>
              <a:rPr lang="it-IT" altLang="it-IT" smtClean="0"/>
              <a:t> Inoltre, per ridurre il volume e ottimizzare così conferimento e raccolta, occorre, quando è possibile, schiacciare bottiglie e contenitori preferibilmente in senso orizzontale.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latin typeface="Impact" pitchFamily="34" charset="0"/>
              </a:rPr>
              <a:t>Cosa si può buttare nella campana della plastica?</a:t>
            </a:r>
          </a:p>
        </p:txBody>
      </p:sp>
      <p:sp>
        <p:nvSpPr>
          <p:cNvPr id="5123" name="Segnaposto contenuto 2"/>
          <p:cNvSpPr>
            <a:spLocks noGrp="1" noChangeArrowheads="1"/>
          </p:cNvSpPr>
          <p:nvPr>
            <p:ph sz="half" idx="1"/>
          </p:nvPr>
        </p:nvSpPr>
        <p:spPr>
          <a:xfrm>
            <a:off x="179388" y="1450975"/>
            <a:ext cx="4137025" cy="5080000"/>
          </a:xfrm>
        </p:spPr>
        <p:txBody>
          <a:bodyPr/>
          <a:lstStyle/>
          <a:p>
            <a:pPr eaLnBrk="1" hangingPunct="1"/>
            <a:endParaRPr lang="it-IT" altLang="it-IT" sz="900" smtClean="0"/>
          </a:p>
          <a:p>
            <a:pPr eaLnBrk="1" hangingPunct="1"/>
            <a:r>
              <a:rPr lang="it-IT" altLang="it-IT" sz="1400" smtClean="0">
                <a:latin typeface="Arial Black" pitchFamily="34" charset="0"/>
              </a:rPr>
              <a:t>SI</a:t>
            </a:r>
          </a:p>
          <a:p>
            <a:pPr eaLnBrk="1" hangingPunct="1"/>
            <a:endParaRPr lang="it-IT" altLang="it-IT" sz="1400" smtClean="0"/>
          </a:p>
          <a:p>
            <a:pPr eaLnBrk="1" hangingPunct="1"/>
            <a:r>
              <a:rPr lang="it-IT" altLang="it-IT" sz="1400" smtClean="0"/>
              <a:t>bottiglie di acqua e bibite</a:t>
            </a:r>
          </a:p>
          <a:p>
            <a:pPr eaLnBrk="1" hangingPunct="1"/>
            <a:r>
              <a:rPr lang="it-IT" altLang="it-IT" sz="1400" smtClean="0"/>
              <a:t>flaconi, dispenser e tubetti vuoti per detergenti, detersivi, shampoo e dentifricio, prodotti per l’igiene della persona e della casa in genere</a:t>
            </a:r>
          </a:p>
          <a:p>
            <a:pPr eaLnBrk="1" hangingPunct="1"/>
            <a:r>
              <a:rPr lang="it-IT" altLang="it-IT" sz="1400" smtClean="0"/>
              <a:t>confezioni, vaschette, contenitori, buste e sacchetti per alimenti privi di residuo di prodotto</a:t>
            </a:r>
          </a:p>
          <a:p>
            <a:pPr eaLnBrk="1" hangingPunct="1"/>
            <a:r>
              <a:rPr lang="it-IT" altLang="it-IT" sz="1400" smtClean="0"/>
              <a:t>imballaggi in polistirolo (no polistirolo per qualsiasi tipologia di isolazione)</a:t>
            </a:r>
          </a:p>
          <a:p>
            <a:pPr eaLnBrk="1" hangingPunct="1"/>
            <a:r>
              <a:rPr lang="it-IT" altLang="it-IT" sz="1400" smtClean="0"/>
              <a:t>reti per frutta e verdura</a:t>
            </a:r>
          </a:p>
          <a:p>
            <a:pPr eaLnBrk="1" hangingPunct="1"/>
            <a:r>
              <a:rPr lang="it-IT" altLang="it-IT" sz="1400" smtClean="0"/>
              <a:t>vasi per vivaisti</a:t>
            </a:r>
          </a:p>
          <a:p>
            <a:pPr eaLnBrk="1" hangingPunct="1"/>
            <a:r>
              <a:rPr lang="it-IT" altLang="it-IT" sz="1400" smtClean="0"/>
              <a:t>cassette per la frutta in plastica</a:t>
            </a:r>
          </a:p>
          <a:p>
            <a:pPr eaLnBrk="1" hangingPunct="1"/>
            <a:r>
              <a:rPr lang="it-IT" altLang="it-IT" sz="1400" smtClean="0"/>
              <a:t>cellophane, pellicole e nylon per alimenti</a:t>
            </a:r>
          </a:p>
          <a:p>
            <a:pPr eaLnBrk="1" hangingPunct="1"/>
            <a:r>
              <a:rPr lang="it-IT" altLang="it-IT" sz="1400" smtClean="0"/>
              <a:t>piatti e bicchieri monouso in plastica</a:t>
            </a:r>
          </a:p>
          <a:p>
            <a:pPr eaLnBrk="1" hangingPunct="1"/>
            <a:r>
              <a:rPr lang="it-IT" altLang="it-IT" sz="1400" smtClean="0"/>
              <a:t>contenitori di plastica puliti per pitture lavabili</a:t>
            </a:r>
          </a:p>
          <a:p>
            <a:pPr eaLnBrk="1" hangingPunct="1"/>
            <a:r>
              <a:rPr lang="it-IT" altLang="it-IT" sz="1400" smtClean="0"/>
              <a:t>cassette porta bottiglie e cestelli in plastica</a:t>
            </a:r>
          </a:p>
        </p:txBody>
      </p:sp>
      <p:sp>
        <p:nvSpPr>
          <p:cNvPr id="5124" name="Segnaposto contenuto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it-IT" altLang="it-IT" sz="1800" smtClean="0">
                <a:latin typeface="Arial Black" pitchFamily="34" charset="0"/>
              </a:rPr>
              <a:t>NO</a:t>
            </a:r>
          </a:p>
          <a:p>
            <a:pPr eaLnBrk="1" hangingPunct="1"/>
            <a:endParaRPr lang="it-IT" altLang="it-IT" sz="1800" smtClean="0"/>
          </a:p>
          <a:p>
            <a:pPr eaLnBrk="1" hangingPunct="1"/>
            <a:r>
              <a:rPr lang="it-IT" altLang="it-IT" sz="1800" smtClean="0"/>
              <a:t>giocattoli e oggetti in gomma;</a:t>
            </a:r>
          </a:p>
          <a:p>
            <a:pPr eaLnBrk="1" hangingPunct="1"/>
            <a:r>
              <a:rPr lang="it-IT" altLang="it-IT" sz="1800" smtClean="0"/>
              <a:t>canne per irrigazione</a:t>
            </a:r>
          </a:p>
          <a:p>
            <a:pPr eaLnBrk="1" hangingPunct="1"/>
            <a:r>
              <a:rPr lang="it-IT" altLang="it-IT" sz="1800" smtClean="0"/>
              <a:t>CD, DVD e videocassette</a:t>
            </a:r>
          </a:p>
          <a:p>
            <a:pPr eaLnBrk="1" hangingPunct="1"/>
            <a:r>
              <a:rPr lang="it-IT" altLang="it-IT" sz="1800" smtClean="0"/>
              <a:t>accessori auto</a:t>
            </a:r>
          </a:p>
          <a:p>
            <a:pPr eaLnBrk="1" hangingPunct="1"/>
            <a:r>
              <a:rPr lang="it-IT" altLang="it-IT" sz="1800" smtClean="0"/>
              <a:t>contenitori sporchi o pieni</a:t>
            </a:r>
          </a:p>
          <a:p>
            <a:pPr eaLnBrk="1" hangingPunct="1"/>
            <a:r>
              <a:rPr lang="it-IT" altLang="it-IT" sz="1800" smtClean="0"/>
              <a:t>sacconi per materiale edile</a:t>
            </a:r>
          </a:p>
          <a:p>
            <a:pPr eaLnBrk="1" hangingPunct="1"/>
            <a:r>
              <a:rPr lang="it-IT" altLang="it-IT" sz="1800" smtClean="0"/>
              <a:t>imballaggi per colle; vernici e solventi</a:t>
            </a:r>
          </a:p>
          <a:p>
            <a:pPr eaLnBrk="1" hangingPunct="1"/>
            <a:r>
              <a:rPr lang="it-IT" altLang="it-IT" sz="1800" smtClean="0"/>
              <a:t>contenitori per liquidi tossici e infiammabili</a:t>
            </a:r>
          </a:p>
          <a:p>
            <a:pPr eaLnBrk="1" hangingPunct="1"/>
            <a:r>
              <a:rPr lang="it-IT" altLang="it-IT" sz="1800" smtClean="0"/>
              <a:t>posate di plastica sporche e pulite</a:t>
            </a:r>
          </a:p>
          <a:p>
            <a:pPr eaLnBrk="1" hangingPunct="1"/>
            <a:r>
              <a:rPr lang="it-IT" altLang="it-IT" sz="1800" smtClean="0"/>
              <a:t>piatti e bicchieri di plastica sporchi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3518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ECF859-1854-4E9F-BAB7-16DD7E33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cap="all" dirty="0">
                <a:latin typeface="Impact" panose="020B0806030902050204" pitchFamily="34" charset="0"/>
              </a:rPr>
              <a:t>COSA SI RICAVA DAL RECUPERO/RICICLO</a:t>
            </a:r>
            <a:r>
              <a:rPr lang="it-IT" b="1" cap="all" dirty="0"/>
              <a:t/>
            </a:r>
            <a:br>
              <a:rPr lang="it-IT" b="1" cap="all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D93FEA-4CE6-46D1-9AD8-6CF2B5FD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b="1" dirty="0"/>
              <a:t>Dopo la fase di raccolta differenziata, la plastica viene portata negli impianti di prima selezione e trattamento; viene quindi separata da altre frazioni e impurità e suddivisa per tipologia di polimero.</a:t>
            </a:r>
          </a:p>
          <a:p>
            <a:pPr eaLnBrk="1" hangingPunct="1">
              <a:defRPr/>
            </a:pPr>
            <a:r>
              <a:rPr lang="it-IT" altLang="it-IT" sz="2000" b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Raccolti e riciclati gli imballaggi in plastica danno vita a nuovi e utili </a:t>
            </a:r>
            <a:r>
              <a:rPr lang="it-IT" altLang="it-IT" sz="2000" b="1" u="sng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prodotti,tipo</a:t>
            </a:r>
            <a:r>
              <a:rPr lang="it-IT" altLang="it-IT" sz="2000" b="1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</a:t>
            </a:r>
            <a:r>
              <a:rPr lang="it-IT" sz="2000" b="1" dirty="0"/>
              <a:t>nuovi contenitori (non alimentari), fibre per imbottiture, maglioni, “pile”, moquette, interni per auto, tubi, scarichi per l’acqua piovana, passacavi, prodotti per il settore edile; contenitori per detergenti, tappi, fili per i sacchi della spazzatura, pellicole per imballaggi, casalinghi, arredo urbano (panchine, parchi giochi, recinzioni).</a:t>
            </a:r>
          </a:p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Risultati immagini per bottiglie in p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7A339C7-0269-410B-8EA8-69E50AD41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79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b="1" dirty="0"/>
              <a:t>Innovazione.</a:t>
            </a:r>
            <a:r>
              <a:rPr lang="it-IT" altLang="it-IT" dirty="0"/>
              <a:t> Grazie al continuo sviluppo di nuove tecnologie oggi è possibile realizzare bottiglie in PET con il 50% di materiale riciclato. 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Inoltre grazie alla raccolta differenziata e al riciclo è stato possibile evitare l’immissione in discarica di circa 29 milioni di metri cubi di rifiuti.</a:t>
            </a:r>
          </a:p>
          <a:p>
            <a:pPr eaLnBrk="1" hangingPunct="1">
              <a:defRPr/>
            </a:pPr>
            <a:endParaRPr lang="it-IT" altLang="it-IT" dirty="0"/>
          </a:p>
        </p:txBody>
      </p:sp>
      <p:sp>
        <p:nvSpPr>
          <p:cNvPr id="7172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latin typeface="Impact" pitchFamily="34" charset="0"/>
              </a:rPr>
              <a:t>Innovazione e sviluppo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Risultati immagini per risparmio riciclo pla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6000" smtClean="0">
                <a:solidFill>
                  <a:srgbClr val="0066FF"/>
                </a:solidFill>
                <a:latin typeface="Gill Sans MT Condensed" pitchFamily="34" charset="0"/>
              </a:rPr>
              <a:t>RISPARMIARE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6A0ADE5-6190-4E8A-80AD-2E6F88F82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1260475"/>
            <a:ext cx="9010650" cy="5545138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La plastica non è facile da riciclare (si può solo trasformare in una qualità di plastica più modesta che a sua volta non può più essere riciclata). Infatti per smaltire una bottiglia di plastica ci vogliono all’incirca 5000 anni.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Quindi cerchiamo anche noi di dare il nostro contributo facendo la raccolta differenziata.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Ed cercando di utilizzare meno prodotti in plastica possibile.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9C3DCE56-4DFF-4C69-B6FE-E96096F889EA}"/>
              </a:ext>
            </a:extLst>
          </p:cNvPr>
          <p:cNvGraphicFramePr>
            <a:graphicFrameLocks noGrp="1"/>
          </p:cNvGraphicFramePr>
          <p:nvPr/>
        </p:nvGraphicFramePr>
        <p:xfrm>
          <a:off x="5292725" y="5373688"/>
          <a:ext cx="427038" cy="365125"/>
        </p:xfrm>
        <a:graphic>
          <a:graphicData uri="http://schemas.openxmlformats.org/drawingml/2006/table">
            <a:tbl>
              <a:tblPr/>
              <a:tblGrid>
                <a:gridCol w="211675">
                  <a:extLst>
                    <a:ext uri="{9D8B030D-6E8A-4147-A177-3AD203B41FA5}">
                      <a16:colId xmlns:a16="http://schemas.microsoft.com/office/drawing/2014/main" xmlns="" val="1141916476"/>
                    </a:ext>
                  </a:extLst>
                </a:gridCol>
                <a:gridCol w="215476">
                  <a:extLst>
                    <a:ext uri="{9D8B030D-6E8A-4147-A177-3AD203B41FA5}">
                      <a16:colId xmlns:a16="http://schemas.microsoft.com/office/drawing/2014/main" xmlns="" val="171693804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237" marR="95038" marT="45641" marB="456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5038" marR="95038" marT="45641" marB="456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3194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6000" smtClean="0">
                <a:solidFill>
                  <a:srgbClr val="FF0000"/>
                </a:solidFill>
                <a:latin typeface="Gill Sans MT Condensed" pitchFamily="34" charset="0"/>
              </a:rPr>
              <a:t>VIDEO!!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800" smtClean="0">
                <a:solidFill>
                  <a:schemeClr val="bg1"/>
                </a:solidFill>
              </a:rPr>
              <a:t>YOUTUBE: Corepla- La seconda vita degli imballaggi in plastica. Dalla raccolta al riciclo.</a:t>
            </a:r>
          </a:p>
        </p:txBody>
      </p:sp>
      <p:pic>
        <p:nvPicPr>
          <p:cNvPr id="8198" name="COREPLA - La seconda vita degli imballaggi in plastica. Dalla raccolta al riciclo.mp4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0" y="5327650"/>
            <a:ext cx="63500" cy="4603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937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434</Words>
  <Application>Microsoft Office PowerPoint</Application>
  <PresentationFormat>Presentazione su schermo (4:3)</PresentationFormat>
  <Paragraphs>48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 Condensed</vt:lpstr>
      <vt:lpstr>Impact</vt:lpstr>
      <vt:lpstr>Arial Black</vt:lpstr>
      <vt:lpstr>Struttura predefinita</vt:lpstr>
      <vt:lpstr>IMBALLAGGI</vt:lpstr>
      <vt:lpstr>cosa sono ?</vt:lpstr>
      <vt:lpstr>Dove e come vanno riciclati</vt:lpstr>
      <vt:lpstr>Cosa si può buttare nella campana della plastica?</vt:lpstr>
      <vt:lpstr>COSA SI RICAVA DAL RECUPERO/RICICLO </vt:lpstr>
      <vt:lpstr>Innovazione e sviluppo</vt:lpstr>
      <vt:lpstr>RISPARMIARE</vt:lpstr>
      <vt:lpstr>VIDEO!!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IMBALLAGGI</dc:title>
  <dc:creator>Studente</dc:creator>
  <cp:lastModifiedBy>LUCIA CONTI</cp:lastModifiedBy>
  <cp:revision>18</cp:revision>
  <dcterms:created xsi:type="dcterms:W3CDTF">2018-02-15T08:04:50Z</dcterms:created>
  <dcterms:modified xsi:type="dcterms:W3CDTF">2018-04-06T21:28:02Z</dcterms:modified>
</cp:coreProperties>
</file>