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8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99" r:id="rId26"/>
    <p:sldId id="280" r:id="rId27"/>
    <p:sldId id="281" r:id="rId28"/>
    <p:sldId id="297" r:id="rId29"/>
    <p:sldId id="282" r:id="rId30"/>
    <p:sldId id="283" r:id="rId31"/>
    <p:sldId id="284" r:id="rId32"/>
    <p:sldId id="285" r:id="rId33"/>
    <p:sldId id="288" r:id="rId34"/>
    <p:sldId id="289" r:id="rId35"/>
    <p:sldId id="290" r:id="rId36"/>
    <p:sldId id="286" r:id="rId37"/>
    <p:sldId id="287" r:id="rId38"/>
    <p:sldId id="291" r:id="rId39"/>
    <p:sldId id="292" r:id="rId40"/>
    <p:sldId id="293" r:id="rId41"/>
    <p:sldId id="294" r:id="rId42"/>
    <p:sldId id="295" r:id="rId43"/>
    <p:sldId id="300" r:id="rId44"/>
    <p:sldId id="296" r:id="rId4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31" autoAdjust="0"/>
    <p:restoredTop sz="94671" autoAdjust="0"/>
  </p:normalViewPr>
  <p:slideViewPr>
    <p:cSldViewPr>
      <p:cViewPr varScale="1">
        <p:scale>
          <a:sx n="74" d="100"/>
          <a:sy n="74" d="100"/>
        </p:scale>
        <p:origin x="13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9EBF7-E7F0-4177-8CC4-D460A6AD8FB0}" type="datetimeFigureOut">
              <a:rPr lang="it-IT" smtClean="0"/>
              <a:t>27/06/2018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585C8-5731-4B07-81FD-2439D12FD0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93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4B6-6311-4CF7-95A8-0C0844F904CC}" type="datetimeFigureOut">
              <a:rPr lang="it-IT" smtClean="0"/>
              <a:t>27/06/2018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D1D9-7C48-4BE9-BB39-3FC6F1CFB109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4B6-6311-4CF7-95A8-0C0844F904CC}" type="datetimeFigureOut">
              <a:rPr lang="it-IT" smtClean="0"/>
              <a:t>27/06/2018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D1D9-7C48-4BE9-BB39-3FC6F1CFB10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4B6-6311-4CF7-95A8-0C0844F904CC}" type="datetimeFigureOut">
              <a:rPr lang="it-IT" smtClean="0"/>
              <a:t>27/06/2018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D1D9-7C48-4BE9-BB39-3FC6F1CFB10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4B6-6311-4CF7-95A8-0C0844F904CC}" type="datetimeFigureOut">
              <a:rPr lang="it-IT" smtClean="0"/>
              <a:t>27/06/2018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D1D9-7C48-4BE9-BB39-3FC6F1CFB109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4B6-6311-4CF7-95A8-0C0844F904CC}" type="datetimeFigureOut">
              <a:rPr lang="it-IT" smtClean="0"/>
              <a:t>27/06/2018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D1D9-7C48-4BE9-BB39-3FC6F1CFB10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4B6-6311-4CF7-95A8-0C0844F904CC}" type="datetimeFigureOut">
              <a:rPr lang="it-IT" smtClean="0"/>
              <a:t>27/06/2018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D1D9-7C48-4BE9-BB39-3FC6F1CFB109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4B6-6311-4CF7-95A8-0C0844F904CC}" type="datetimeFigureOut">
              <a:rPr lang="it-IT" smtClean="0"/>
              <a:t>27/06/2018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D1D9-7C48-4BE9-BB39-3FC6F1CFB109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4B6-6311-4CF7-95A8-0C0844F904CC}" type="datetimeFigureOut">
              <a:rPr lang="it-IT" smtClean="0"/>
              <a:t>27/06/2018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D1D9-7C48-4BE9-BB39-3FC6F1CFB10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4B6-6311-4CF7-95A8-0C0844F904CC}" type="datetimeFigureOut">
              <a:rPr lang="it-IT" smtClean="0"/>
              <a:t>27/06/2018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D1D9-7C48-4BE9-BB39-3FC6F1CFB10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4B6-6311-4CF7-95A8-0C0844F904CC}" type="datetimeFigureOut">
              <a:rPr lang="it-IT" smtClean="0"/>
              <a:t>27/06/2018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D1D9-7C48-4BE9-BB39-3FC6F1CFB10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4B6-6311-4CF7-95A8-0C0844F904CC}" type="datetimeFigureOut">
              <a:rPr lang="it-IT" smtClean="0"/>
              <a:t>27/06/2018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D1D9-7C48-4BE9-BB39-3FC6F1CFB109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CB8B4B6-6311-4CF7-95A8-0C0844F904CC}" type="datetimeFigureOut">
              <a:rPr lang="it-IT" smtClean="0"/>
              <a:t>27/06/2018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03D1D9-7C48-4BE9-BB39-3FC6F1CFB109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ottotitolo 15"/>
          <p:cNvSpPr>
            <a:spLocks noGrp="1"/>
          </p:cNvSpPr>
          <p:nvPr>
            <p:ph type="subTitle" idx="1"/>
          </p:nvPr>
        </p:nvSpPr>
        <p:spPr>
          <a:xfrm>
            <a:off x="1619672" y="5661248"/>
            <a:ext cx="5832648" cy="882119"/>
          </a:xfrm>
        </p:spPr>
        <p:txBody>
          <a:bodyPr/>
          <a:lstStyle/>
          <a:p>
            <a:pPr algn="ctr"/>
            <a:r>
              <a:rPr lang="it-IT" i="1" dirty="0"/>
              <a:t>(Lavoro di Ylenia Brilli e Caterina Bufalini)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738551" y="773682"/>
            <a:ext cx="7776863" cy="325199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it-IT" sz="5400" dirty="0">
                <a:ln w="18415" cmpd="sng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lgerian" pitchFamily="82" charset="0"/>
              </a:rPr>
              <a:t>Giappone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6138" y="2780928"/>
            <a:ext cx="2195736" cy="248949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  <a:outerShdw dist="35921" dir="2700000" algn="ctr" rotWithShape="0">
              <a:schemeClr val="bg2"/>
            </a:outerShdw>
            <a:reflection blurRad="965200" stA="1000" endPos="65000" dir="5400000" sy="-100000" algn="bl" rotWithShape="0"/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96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"/>
            <a:ext cx="8205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0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7999861" cy="4221088"/>
          </a:xfrm>
        </p:spPr>
        <p:txBody>
          <a:bodyPr/>
          <a:lstStyle/>
          <a:p>
            <a:pPr marL="0" indent="0" algn="l">
              <a:buNone/>
            </a:pP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sz="2400" dirty="0"/>
              <a:t>L’arcipelago si può dividere in cinque distinte zone:</a:t>
            </a:r>
            <a:br>
              <a:rPr lang="it-IT" sz="2400" dirty="0"/>
            </a:br>
            <a:r>
              <a:rPr lang="it-IT" sz="2000" u="sng" dirty="0"/>
              <a:t>Hokkaidò</a:t>
            </a:r>
            <a:r>
              <a:rPr lang="it-IT" sz="2000" dirty="0"/>
              <a:t>: all’ estremo nord, inverni rigidi ed estati fresche</a:t>
            </a:r>
            <a:r>
              <a:rPr lang="it-IT" sz="2000" dirty="0">
                <a:sym typeface="Wingdings" pitchFamily="2" charset="2"/>
              </a:rPr>
              <a:t> </a:t>
            </a:r>
            <a:r>
              <a:rPr lang="it-IT" sz="1800" dirty="0">
                <a:sym typeface="Wingdings" pitchFamily="2" charset="2"/>
              </a:rPr>
              <a:t>clima montano. Precipitazioni normali tranne in inverno in cui le isole vengono sepolte dalla neve.</a:t>
            </a:r>
            <a:br>
              <a:rPr lang="it-IT" sz="1800" dirty="0">
                <a:sym typeface="Wingdings" pitchFamily="2" charset="2"/>
              </a:rPr>
            </a:br>
            <a:r>
              <a:rPr lang="it-IT" sz="1800" u="sng" dirty="0">
                <a:sym typeface="Wingdings" pitchFamily="2" charset="2"/>
              </a:rPr>
              <a:t>Mar del Giappone</a:t>
            </a:r>
            <a:r>
              <a:rPr lang="it-IT" sz="1800" dirty="0">
                <a:sym typeface="Wingdings" pitchFamily="2" charset="2"/>
              </a:rPr>
              <a:t>: ad ovest, in inverno </a:t>
            </a:r>
            <a:r>
              <a:rPr lang="it-IT" sz="1800" u="sng" dirty="0">
                <a:sym typeface="Wingdings" pitchFamily="2" charset="2"/>
              </a:rPr>
              <a:t>forti nevicate </a:t>
            </a:r>
            <a:r>
              <a:rPr lang="it-IT" sz="1800" dirty="0">
                <a:sym typeface="Wingdings" pitchFamily="2" charset="2"/>
              </a:rPr>
              <a:t>causate da venti freddi</a:t>
            </a:r>
            <a:br>
              <a:rPr lang="it-IT" sz="1800" dirty="0"/>
            </a:br>
            <a:r>
              <a:rPr lang="it-IT" sz="1800" u="sng" dirty="0"/>
              <a:t>Isola centrale: </a:t>
            </a:r>
            <a:r>
              <a:rPr lang="it-IT" sz="1800" dirty="0"/>
              <a:t>forti sbalzi di temperatura e poche precipitazioni</a:t>
            </a:r>
            <a:br>
              <a:rPr lang="it-IT" sz="1800" dirty="0"/>
            </a:br>
            <a:r>
              <a:rPr lang="it-IT" sz="1800" u="sng" dirty="0"/>
              <a:t>Oceano Pacifico</a:t>
            </a:r>
            <a:r>
              <a:rPr lang="it-IT" sz="2400" u="sng" dirty="0"/>
              <a:t>: </a:t>
            </a:r>
            <a:r>
              <a:rPr lang="it-IT" sz="1800" dirty="0"/>
              <a:t>costa est con </a:t>
            </a:r>
            <a:r>
              <a:rPr lang="it-IT" sz="1800" u="sng" dirty="0"/>
              <a:t>inverni rigidi </a:t>
            </a:r>
            <a:r>
              <a:rPr lang="it-IT" sz="1800" dirty="0"/>
              <a:t>ed </a:t>
            </a:r>
            <a:r>
              <a:rPr lang="it-IT" sz="1800" u="sng" dirty="0"/>
              <a:t>estati calde e torride</a:t>
            </a:r>
            <a:br>
              <a:rPr lang="it-IT" sz="2400" dirty="0"/>
            </a:br>
            <a:r>
              <a:rPr lang="it-IT" sz="1800" u="sng" dirty="0"/>
              <a:t>Isole a sud ovest: </a:t>
            </a:r>
            <a:r>
              <a:rPr lang="it-IT" sz="1800" dirty="0"/>
              <a:t>clima subtropicale </a:t>
            </a:r>
            <a:r>
              <a:rPr lang="it-IT" sz="1800" dirty="0">
                <a:sym typeface="Wingdings" pitchFamily="2" charset="2"/>
              </a:rPr>
              <a:t> </a:t>
            </a:r>
            <a:r>
              <a:rPr lang="it-IT" sz="1800" u="sng" dirty="0">
                <a:sym typeface="Wingdings" pitchFamily="2" charset="2"/>
              </a:rPr>
              <a:t>estati torride e inverni caldi. </a:t>
            </a:r>
            <a:r>
              <a:rPr lang="it-IT" sz="1800" dirty="0">
                <a:sym typeface="Wingdings" pitchFamily="2" charset="2"/>
              </a:rPr>
              <a:t>Precipitazioni</a:t>
            </a:r>
            <a:r>
              <a:rPr lang="it-IT" sz="1800" u="sng" dirty="0">
                <a:sym typeface="Wingdings" pitchFamily="2" charset="2"/>
              </a:rPr>
              <a:t> abbondanti </a:t>
            </a:r>
            <a:r>
              <a:rPr lang="it-IT" sz="1800" dirty="0">
                <a:sym typeface="Wingdings" pitchFamily="2" charset="2"/>
              </a:rPr>
              <a:t>e si abbattono</a:t>
            </a:r>
            <a:r>
              <a:rPr lang="it-IT" sz="1800" u="sng" dirty="0">
                <a:sym typeface="Wingdings" pitchFamily="2" charset="2"/>
              </a:rPr>
              <a:t> tifoni</a:t>
            </a:r>
            <a:br>
              <a:rPr lang="it-IT" sz="1800" u="sng" dirty="0"/>
            </a:b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51920" y="4221088"/>
            <a:ext cx="5005108" cy="1221883"/>
          </a:xfrm>
        </p:spPr>
        <p:txBody>
          <a:bodyPr>
            <a:normAutofit/>
          </a:bodyPr>
          <a:lstStyle/>
          <a:p>
            <a:pPr algn="l"/>
            <a:r>
              <a:rPr lang="it-IT" sz="1800" i="1" dirty="0"/>
              <a:t>D'inverno il Giappone settentrionale è generalmente molto nevoso. Nella foto uno scorcio di Sapporo.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45638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58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5069840" y="731520"/>
            <a:ext cx="3966656" cy="3474720"/>
          </a:xfrm>
        </p:spPr>
        <p:txBody>
          <a:bodyPr/>
          <a:lstStyle/>
          <a:p>
            <a:pPr marL="45720" indent="0" algn="ctr">
              <a:buNone/>
            </a:pPr>
            <a:r>
              <a:rPr lang="it-IT" u="sng" dirty="0"/>
              <a:t>Stagione dei tifoni:</a:t>
            </a:r>
          </a:p>
          <a:p>
            <a:pPr marL="45720" indent="0" algn="ctr">
              <a:buNone/>
            </a:pPr>
            <a:r>
              <a:rPr lang="it-IT" dirty="0"/>
              <a:t>Raggiunge il suo picco nel mese di agosto e settembre. Causano forti piogge in tutto il Giappone per circa due giorni, in ottobre il clima è ancora caldo, ma torna mite nel mese di novembre e dicembre.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4458280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4077072"/>
            <a:ext cx="415064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32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1170456" y="716083"/>
            <a:ext cx="3346704" cy="639762"/>
          </a:xfrm>
        </p:spPr>
        <p:txBody>
          <a:bodyPr/>
          <a:lstStyle/>
          <a:p>
            <a:r>
              <a:rPr lang="it-IT" dirty="0"/>
              <a:t>Imperatore </a:t>
            </a:r>
            <a:r>
              <a:rPr lang="it-IT" dirty="0" err="1"/>
              <a:t>Jinmu</a:t>
            </a:r>
            <a:r>
              <a:rPr lang="it-IT" dirty="0"/>
              <a:t>, 660 a.C.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3"/>
          </p:nvPr>
        </p:nvSpPr>
        <p:spPr>
          <a:xfrm>
            <a:off x="4647302" y="691764"/>
            <a:ext cx="3346704" cy="609248"/>
          </a:xfrm>
        </p:spPr>
        <p:txBody>
          <a:bodyPr/>
          <a:lstStyle/>
          <a:p>
            <a:r>
              <a:rPr lang="it-IT" dirty="0"/>
              <a:t>La dama di corte </a:t>
            </a:r>
            <a:r>
              <a:rPr lang="it-IT" dirty="0" err="1"/>
              <a:t>Murasaki</a:t>
            </a:r>
            <a:r>
              <a:rPr lang="it-IT" dirty="0"/>
              <a:t> </a:t>
            </a:r>
            <a:r>
              <a:rPr lang="it-IT" dirty="0" err="1"/>
              <a:t>Shikibui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38916" y="0"/>
            <a:ext cx="18179484" cy="2423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77498" y="0"/>
            <a:ext cx="12940902" cy="1725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3456384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722" y="1340768"/>
            <a:ext cx="3240360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51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19872" y="404664"/>
            <a:ext cx="5472608" cy="6336704"/>
          </a:xfrm>
        </p:spPr>
        <p:txBody>
          <a:bodyPr/>
          <a:lstStyle/>
          <a:p>
            <a:pPr marL="0" indent="0" algn="l">
              <a:buNone/>
            </a:pPr>
            <a:r>
              <a:rPr lang="it-IT" sz="2800" u="sng" dirty="0"/>
              <a:t>SAMURAI</a:t>
            </a:r>
            <a:r>
              <a:rPr lang="it-IT" sz="1800" u="sng" dirty="0"/>
              <a:t>:</a:t>
            </a:r>
            <a:br>
              <a:rPr lang="it-IT" sz="1800" u="sng" dirty="0"/>
            </a:br>
            <a:r>
              <a:rPr lang="it-IT" sz="1800" dirty="0"/>
              <a:t>Classe nobile e colta di guerrieri, mantenitori della stabilità sociale.</a:t>
            </a:r>
            <a:br>
              <a:rPr lang="it-IT" sz="1800" dirty="0"/>
            </a:br>
            <a:r>
              <a:rPr lang="it-IT" sz="1800" dirty="0"/>
              <a:t>Dopo la vittoria del 1185, </a:t>
            </a:r>
            <a:r>
              <a:rPr lang="it-IT" sz="1800" u="sng" dirty="0" err="1"/>
              <a:t>Yoritomo</a:t>
            </a:r>
            <a:r>
              <a:rPr lang="it-IT" sz="1800" dirty="0"/>
              <a:t> venne  nominato </a:t>
            </a:r>
            <a:r>
              <a:rPr lang="it-IT" sz="1800" u="sng" dirty="0" err="1"/>
              <a:t>Shògun</a:t>
            </a:r>
            <a:r>
              <a:rPr lang="it-IT" sz="1800" dirty="0"/>
              <a:t> a  vita e stabilì la sua base di potere a </a:t>
            </a:r>
            <a:r>
              <a:rPr lang="it-IT" sz="1800" u="sng" dirty="0" err="1"/>
              <a:t>Kamakura</a:t>
            </a:r>
            <a:r>
              <a:rPr lang="it-IT" sz="1800" u="sng" dirty="0"/>
              <a:t>. </a:t>
            </a:r>
            <a:br>
              <a:rPr lang="it-IT" sz="1800" u="sng" dirty="0"/>
            </a:br>
            <a:br>
              <a:rPr lang="it-IT" sz="1800" u="sng" dirty="0"/>
            </a:br>
            <a:r>
              <a:rPr lang="it-IT" sz="1800" dirty="0"/>
              <a:t>Quando morì, il clan </a:t>
            </a:r>
            <a:r>
              <a:rPr lang="it-IT" sz="1800" dirty="0" err="1"/>
              <a:t>Hòjò</a:t>
            </a:r>
            <a:r>
              <a:rPr lang="it-IT" sz="1800" dirty="0"/>
              <a:t> divenne reggente.</a:t>
            </a:r>
            <a:br>
              <a:rPr lang="it-IT" sz="1800" dirty="0"/>
            </a:br>
            <a:r>
              <a:rPr lang="it-IT" sz="1800" dirty="0"/>
              <a:t>Respinsero i mongoli nel  1281 con l’aiuto di una tempesta interpretata come «kamikaze» o «vento divino».</a:t>
            </a:r>
            <a:endParaRPr lang="it-IT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276095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22" y="3933056"/>
            <a:ext cx="4558046" cy="307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84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0047" y="188640"/>
            <a:ext cx="3894042" cy="720080"/>
          </a:xfrm>
        </p:spPr>
        <p:txBody>
          <a:bodyPr/>
          <a:lstStyle/>
          <a:p>
            <a:pPr marL="0" indent="0">
              <a:buNone/>
            </a:pPr>
            <a:r>
              <a:rPr lang="it-IT" dirty="0" err="1"/>
              <a:t>Tokugawa</a:t>
            </a:r>
            <a:r>
              <a:rPr lang="it-IT" dirty="0"/>
              <a:t> </a:t>
            </a:r>
            <a:r>
              <a:rPr lang="it-IT" dirty="0" err="1"/>
              <a:t>Ieyasu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it-IT" sz="1800" dirty="0"/>
              <a:t>Sfruttò i conflitti tra i lealisti del clan </a:t>
            </a:r>
            <a:r>
              <a:rPr lang="it-IT" sz="1800" dirty="0" err="1"/>
              <a:t>Toyotomi</a:t>
            </a:r>
            <a:r>
              <a:rPr lang="it-IT" sz="1800" dirty="0"/>
              <a:t> per guadagnarsi il supporto di diversi signori della guerra. Nella battaglia del 1600 sconfisse i rivali, e per questo venne nominato </a:t>
            </a:r>
            <a:r>
              <a:rPr lang="it-IT" sz="1800" dirty="0" err="1"/>
              <a:t>shògun</a:t>
            </a:r>
            <a:r>
              <a:rPr lang="it-IT" sz="1800" dirty="0"/>
              <a:t> nel 1603, e si stabilì a </a:t>
            </a:r>
            <a:r>
              <a:rPr lang="it-IT" sz="1800" dirty="0" err="1"/>
              <a:t>Tokugawa</a:t>
            </a:r>
            <a:r>
              <a:rPr lang="it-IT" sz="1800" dirty="0"/>
              <a:t> Edo (la moderna Tokyo).</a:t>
            </a:r>
          </a:p>
          <a:p>
            <a:pPr marL="45720" indent="0">
              <a:buNone/>
            </a:pPr>
            <a:r>
              <a:rPr lang="it-IT" sz="1900" dirty="0"/>
              <a:t>Dopo aver sconfitto il clan </a:t>
            </a:r>
            <a:r>
              <a:rPr lang="it-IT" sz="1900" dirty="0" err="1"/>
              <a:t>Toyotomi</a:t>
            </a:r>
            <a:r>
              <a:rPr lang="it-IT" sz="1900" dirty="0"/>
              <a:t> nell'assedio di Osaka nel 1614 e nel 1615 i </a:t>
            </a:r>
            <a:r>
              <a:rPr lang="it-IT" sz="1900" dirty="0" err="1"/>
              <a:t>Tokugawa</a:t>
            </a:r>
            <a:r>
              <a:rPr lang="it-IT" sz="1900" dirty="0"/>
              <a:t> divennero i governanti del Giappone, imponendo un sistema feudale centralizzato con lo shogun </a:t>
            </a:r>
            <a:r>
              <a:rPr lang="it-IT" sz="1900" dirty="0" err="1"/>
              <a:t>Tokugawa</a:t>
            </a:r>
            <a:r>
              <a:rPr lang="it-IT" sz="1900" dirty="0"/>
              <a:t> a capo dei domini feudali. Nel 1639 lo shogunato cominciò la politica del «Paese chiuso»</a:t>
            </a:r>
            <a:r>
              <a:rPr lang="it-IT" dirty="0"/>
              <a:t>.</a:t>
            </a:r>
          </a:p>
          <a:p>
            <a:pPr marL="45720" indent="0">
              <a:buNone/>
            </a:pPr>
            <a:endParaRPr lang="it-IT" dirty="0"/>
          </a:p>
          <a:p>
            <a:pPr marL="45720" indent="0">
              <a:buNone/>
            </a:pPr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46" y="1052736"/>
            <a:ext cx="389404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8568952" cy="5256583"/>
          </a:xfrm>
        </p:spPr>
        <p:txBody>
          <a:bodyPr/>
          <a:lstStyle/>
          <a:p>
            <a:r>
              <a:rPr lang="it-IT" dirty="0"/>
              <a:t>•	</a:t>
            </a:r>
            <a:r>
              <a:rPr lang="it-IT" sz="2000" dirty="0" err="1"/>
              <a:t>Gokinai</a:t>
            </a:r>
            <a:r>
              <a:rPr lang="it-IT" sz="2000" dirty="0"/>
              <a:t> (le cinque province interne);</a:t>
            </a:r>
          </a:p>
          <a:p>
            <a:r>
              <a:rPr lang="it-IT" sz="2000" dirty="0"/>
              <a:t>•	To </a:t>
            </a:r>
            <a:r>
              <a:rPr lang="it-IT" sz="2000" dirty="0" err="1"/>
              <a:t>kai</a:t>
            </a:r>
            <a:r>
              <a:rPr lang="it-IT" sz="2000" dirty="0"/>
              <a:t> do (strada per il mare orientale);</a:t>
            </a:r>
          </a:p>
          <a:p>
            <a:r>
              <a:rPr lang="it-IT" sz="2000" dirty="0"/>
              <a:t>•	To san do (strada per i monti orientali);</a:t>
            </a:r>
          </a:p>
          <a:p>
            <a:r>
              <a:rPr lang="it-IT" sz="2000" dirty="0"/>
              <a:t>•	</a:t>
            </a:r>
            <a:r>
              <a:rPr lang="it-IT" sz="2000" dirty="0" err="1"/>
              <a:t>Foku</a:t>
            </a:r>
            <a:r>
              <a:rPr lang="it-IT" sz="2000" dirty="0"/>
              <a:t> </a:t>
            </a:r>
            <a:r>
              <a:rPr lang="it-IT" sz="2000" dirty="0" err="1"/>
              <a:t>roku</a:t>
            </a:r>
            <a:r>
              <a:rPr lang="it-IT" sz="2000" dirty="0"/>
              <a:t> do (paese del territorio settentrionale);</a:t>
            </a:r>
          </a:p>
          <a:p>
            <a:r>
              <a:rPr lang="it-IT" sz="2000" dirty="0"/>
              <a:t>•	San in do (strada per la zona ombrosa delle montagne)                            </a:t>
            </a:r>
          </a:p>
          <a:p>
            <a:r>
              <a:rPr lang="it-IT" sz="2000" dirty="0"/>
              <a:t>•	San </a:t>
            </a:r>
            <a:r>
              <a:rPr lang="it-IT" sz="2000" dirty="0" err="1"/>
              <a:t>yo</a:t>
            </a:r>
            <a:r>
              <a:rPr lang="it-IT" sz="2000" dirty="0"/>
              <a:t> do (strada per la zona soleggiata delle montagne);</a:t>
            </a:r>
          </a:p>
          <a:p>
            <a:r>
              <a:rPr lang="it-IT" sz="2000" dirty="0"/>
              <a:t>•	</a:t>
            </a:r>
            <a:r>
              <a:rPr lang="it-IT" sz="2000" dirty="0" err="1"/>
              <a:t>Nan</a:t>
            </a:r>
            <a:r>
              <a:rPr lang="it-IT" sz="2000" dirty="0"/>
              <a:t> </a:t>
            </a:r>
            <a:r>
              <a:rPr lang="it-IT" sz="2000" dirty="0" err="1"/>
              <a:t>kai</a:t>
            </a:r>
            <a:r>
              <a:rPr lang="it-IT" sz="2000" dirty="0"/>
              <a:t> do (strada per il mare meridionale)</a:t>
            </a:r>
          </a:p>
          <a:p>
            <a:r>
              <a:rPr lang="it-IT" sz="2000" dirty="0"/>
              <a:t>•	Sai </a:t>
            </a:r>
            <a:r>
              <a:rPr lang="it-IT" sz="2000" dirty="0" err="1"/>
              <a:t>kai</a:t>
            </a:r>
            <a:r>
              <a:rPr lang="it-IT" sz="2000" dirty="0"/>
              <a:t> do (strada per il mare occidentale);</a:t>
            </a:r>
          </a:p>
          <a:p>
            <a:r>
              <a:rPr lang="it-IT" sz="2000" dirty="0"/>
              <a:t>•	isola </a:t>
            </a:r>
            <a:r>
              <a:rPr lang="it-IT" sz="2000" dirty="0" err="1"/>
              <a:t>Iki</a:t>
            </a:r>
            <a:r>
              <a:rPr lang="it-IT" sz="2000" dirty="0"/>
              <a:t>;</a:t>
            </a:r>
          </a:p>
          <a:p>
            <a:r>
              <a:rPr lang="it-IT" sz="2000" dirty="0"/>
              <a:t>•	isola Tsushima;</a:t>
            </a:r>
          </a:p>
          <a:p>
            <a:r>
              <a:rPr lang="it-IT" sz="2000" dirty="0"/>
              <a:t>•	governo militare di </a:t>
            </a:r>
            <a:r>
              <a:rPr lang="it-IT" sz="2000" dirty="0" err="1"/>
              <a:t>Ezo</a:t>
            </a:r>
            <a:r>
              <a:rPr lang="it-IT" sz="2000" dirty="0"/>
              <a:t> (Hokkaido).</a:t>
            </a:r>
          </a:p>
          <a:p>
            <a:endParaRPr lang="it-IT" sz="2000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817581" y="1"/>
            <a:ext cx="7175351" cy="1052736"/>
          </a:xfrm>
        </p:spPr>
        <p:txBody>
          <a:bodyPr/>
          <a:lstStyle/>
          <a:p>
            <a:pPr marL="182880" indent="0">
              <a:buNone/>
            </a:pPr>
            <a:r>
              <a:rPr lang="it-IT" sz="2400" dirty="0"/>
              <a:t>Durante il governo di «Paese chiuso», il territorio era suddiviso in 10 regioni:</a:t>
            </a:r>
          </a:p>
        </p:txBody>
      </p:sp>
    </p:spTree>
    <p:extLst>
      <p:ext uri="{BB962C8B-B14F-4D97-AF65-F5344CB8AC3E}">
        <p14:creationId xmlns:p14="http://schemas.microsoft.com/office/powerpoint/2010/main" val="244762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963193" y="620688"/>
            <a:ext cx="3346704" cy="639762"/>
          </a:xfrm>
        </p:spPr>
        <p:txBody>
          <a:bodyPr/>
          <a:lstStyle/>
          <a:p>
            <a:r>
              <a:rPr lang="it-IT" dirty="0"/>
              <a:t>La prima guerra sino-giapponese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3"/>
          </p:nvPr>
        </p:nvSpPr>
        <p:spPr>
          <a:xfrm>
            <a:off x="4716016" y="620688"/>
            <a:ext cx="3346704" cy="639762"/>
          </a:xfrm>
        </p:spPr>
        <p:txBody>
          <a:bodyPr/>
          <a:lstStyle/>
          <a:p>
            <a:r>
              <a:rPr lang="it-IT" dirty="0"/>
              <a:t>La guerra russo-giapponese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it-IT" dirty="0"/>
              <a:t>Guerre del Giappone per l’accesso alle risorse </a:t>
            </a:r>
            <a:r>
              <a:rPr lang="it-IT" dirty="0" err="1"/>
              <a:t>naurali</a:t>
            </a:r>
            <a:r>
              <a:rPr lang="it-IT" dirty="0"/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193" y="1422132"/>
            <a:ext cx="361189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431754"/>
            <a:ext cx="4154806" cy="281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30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it-IT" dirty="0"/>
              <a:t>1936 </a:t>
            </a:r>
            <a:r>
              <a:rPr lang="it-IT" dirty="0">
                <a:sym typeface="Wingdings" pitchFamily="2" charset="2"/>
              </a:rPr>
              <a:t>Patto «</a:t>
            </a:r>
            <a:r>
              <a:rPr lang="it-IT" dirty="0" err="1">
                <a:sym typeface="Wingdings" pitchFamily="2" charset="2"/>
              </a:rPr>
              <a:t>Aniticomintern</a:t>
            </a:r>
            <a:r>
              <a:rPr lang="it-IT" dirty="0">
                <a:sym typeface="Wingdings" pitchFamily="2" charset="2"/>
              </a:rPr>
              <a:t>» con la Germania nazista</a:t>
            </a:r>
            <a:endParaRPr lang="it-IT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754965"/>
            <a:ext cx="6400800" cy="342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82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9" y="4372168"/>
            <a:ext cx="7622232" cy="1143000"/>
          </a:xfrm>
        </p:spPr>
        <p:txBody>
          <a:bodyPr/>
          <a:lstStyle/>
          <a:p>
            <a:pPr marL="0" indent="0" algn="l">
              <a:buNone/>
            </a:pPr>
            <a:r>
              <a:rPr lang="it-IT" sz="4000" dirty="0"/>
              <a:t>7 Dicembre 1941: Attacco alla base navale statunitense nelle </a:t>
            </a:r>
            <a:r>
              <a:rPr lang="it-IT" sz="4000"/>
              <a:t>Hawaii                                     .</a:t>
            </a:r>
            <a:endParaRPr lang="it-IT" sz="4000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endParaRPr lang="it-IT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53379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7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0" name="Segnaposto contenuto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0891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8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316293" cy="4191330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0426" y="5013176"/>
            <a:ext cx="7976030" cy="835460"/>
          </a:xfrm>
        </p:spPr>
        <p:txBody>
          <a:bodyPr>
            <a:normAutofit/>
          </a:bodyPr>
          <a:lstStyle/>
          <a:p>
            <a:pPr algn="l"/>
            <a:r>
              <a:rPr lang="it-IT" sz="2400" u="sng" dirty="0"/>
              <a:t>Bombe nucleari a Hiroshima e Nagasaki:</a:t>
            </a:r>
            <a:r>
              <a:rPr lang="it-IT" u="sng" dirty="0"/>
              <a:t> </a:t>
            </a:r>
            <a:r>
              <a:rPr lang="it-IT" dirty="0"/>
              <a:t>centinaia di migliaia di Giapponesi</a:t>
            </a:r>
            <a:r>
              <a:rPr lang="it-IT" dirty="0">
                <a:sym typeface="Wingdings" pitchFamily="2" charset="2"/>
              </a:rPr>
              <a:t> conclusione della guerra</a:t>
            </a:r>
            <a:endParaRPr lang="it-IT" sz="2400" u="sn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34481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75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57275" y="4077072"/>
            <a:ext cx="7248525" cy="1438096"/>
          </a:xfrm>
        </p:spPr>
        <p:txBody>
          <a:bodyPr/>
          <a:lstStyle/>
          <a:p>
            <a:pPr marL="0" indent="0" algn="l">
              <a:buNone/>
            </a:pPr>
            <a:r>
              <a:rPr lang="it-IT" dirty="0"/>
              <a:t>11 marzo 2011</a:t>
            </a:r>
            <a:r>
              <a:rPr lang="it-IT" dirty="0">
                <a:sym typeface="Wingdings" pitchFamily="2" charset="2"/>
              </a:rPr>
              <a:t> terremoto più forte mai registrato nella storia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5796136" y="731520"/>
            <a:ext cx="3240360" cy="3474720"/>
          </a:xfrm>
        </p:spPr>
        <p:txBody>
          <a:bodyPr/>
          <a:lstStyle/>
          <a:p>
            <a:pPr marL="45720" indent="0">
              <a:buNone/>
            </a:pPr>
            <a:endParaRPr lang="it-IT" dirty="0"/>
          </a:p>
          <a:p>
            <a:pPr marL="45720" indent="0">
              <a:buNone/>
            </a:pPr>
            <a:r>
              <a:rPr lang="it-IT" dirty="0"/>
              <a:t>Danni dello tsunami causato dalla fortissima scossa di terremoto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705803"/>
            <a:ext cx="5242917" cy="328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31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395537" y="476672"/>
            <a:ext cx="8280919" cy="6192688"/>
          </a:xfrm>
        </p:spPr>
        <p:txBody>
          <a:bodyPr/>
          <a:lstStyle/>
          <a:p>
            <a:pPr marL="45720" indent="0">
              <a:buNone/>
            </a:pPr>
            <a:endParaRPr lang="it-IT" dirty="0"/>
          </a:p>
          <a:p>
            <a:pPr marL="45720" indent="0">
              <a:buNone/>
            </a:pPr>
            <a:endParaRPr lang="it-IT" dirty="0"/>
          </a:p>
          <a:p>
            <a:pPr marL="45720" indent="0">
              <a:buNone/>
            </a:pPr>
            <a:endParaRPr lang="it-IT" sz="1800" dirty="0"/>
          </a:p>
          <a:p>
            <a:pPr marL="45720" indent="0">
              <a:buNone/>
            </a:pPr>
            <a:endParaRPr lang="it-IT" sz="1800" dirty="0"/>
          </a:p>
          <a:p>
            <a:pPr marL="45720" indent="0">
              <a:buNone/>
            </a:pPr>
            <a:r>
              <a:rPr lang="it-IT" sz="1400" dirty="0"/>
              <a:t>- Popolazione:127103388 abitanti                   </a:t>
            </a:r>
          </a:p>
          <a:p>
            <a:pPr>
              <a:buFontTx/>
              <a:buChar char="-"/>
            </a:pPr>
            <a:r>
              <a:rPr lang="it-IT" sz="1400" dirty="0"/>
              <a:t>37 abitanti/km²</a:t>
            </a:r>
          </a:p>
          <a:p>
            <a:pPr>
              <a:buFontTx/>
              <a:buChar char="-"/>
            </a:pPr>
            <a:r>
              <a:rPr lang="it-IT" sz="1400" dirty="0"/>
              <a:t> popolazione distribuita in megalopoli</a:t>
            </a:r>
          </a:p>
          <a:p>
            <a:pPr marL="45720" indent="0">
              <a:buNone/>
            </a:pPr>
            <a:r>
              <a:rPr lang="it-IT" sz="1400" dirty="0"/>
              <a:t>                 </a:t>
            </a:r>
          </a:p>
          <a:p>
            <a:pPr marL="45720" indent="0">
              <a:buNone/>
            </a:pPr>
            <a:r>
              <a:rPr lang="it-IT" sz="2400" b="1" dirty="0"/>
              <a:t>                  </a:t>
            </a:r>
            <a:r>
              <a:rPr lang="it-IT" sz="2400" b="1" u="sng" dirty="0"/>
              <a:t>TOKIO </a:t>
            </a:r>
            <a:r>
              <a:rPr lang="it-IT" sz="2400" b="1" dirty="0">
                <a:sym typeface="Wingdings" pitchFamily="2" charset="2"/>
              </a:rPr>
              <a:t></a:t>
            </a:r>
          </a:p>
          <a:p>
            <a:pPr marL="45720" indent="0">
              <a:buNone/>
            </a:pPr>
            <a:endParaRPr lang="it-IT" sz="2400" b="1" dirty="0">
              <a:sym typeface="Wingdings" pitchFamily="2" charset="2"/>
            </a:endParaRPr>
          </a:p>
          <a:p>
            <a:pPr marL="45720" indent="0">
              <a:buNone/>
            </a:pPr>
            <a:endParaRPr lang="it-IT" sz="2400" b="1" dirty="0">
              <a:sym typeface="Wingdings" pitchFamily="2" charset="2"/>
            </a:endParaRPr>
          </a:p>
          <a:p>
            <a:pPr marL="45720" indent="0">
              <a:buNone/>
            </a:pPr>
            <a:r>
              <a:rPr lang="it-IT" sz="2400" b="1" dirty="0">
                <a:sym typeface="Wingdings" pitchFamily="2" charset="2"/>
              </a:rPr>
              <a:t>Coreani </a:t>
            </a:r>
            <a:r>
              <a:rPr lang="it-IT" sz="2400" b="1" dirty="0" err="1">
                <a:sym typeface="Wingdings" pitchFamily="2" charset="2"/>
              </a:rPr>
              <a:t>zainichi</a:t>
            </a:r>
            <a:r>
              <a:rPr lang="it-IT" sz="2400" b="1" dirty="0">
                <a:sym typeface="Wingdings" pitchFamily="2" charset="2"/>
              </a:rPr>
              <a:t>, cinesi </a:t>
            </a:r>
            <a:r>
              <a:rPr lang="it-IT" sz="2400" b="1" dirty="0" err="1">
                <a:sym typeface="Wingdings" pitchFamily="2" charset="2"/>
              </a:rPr>
              <a:t>zainichi</a:t>
            </a:r>
            <a:r>
              <a:rPr lang="it-IT" sz="2400" b="1" dirty="0">
                <a:sym typeface="Wingdings" pitchFamily="2" charset="2"/>
              </a:rPr>
              <a:t>, filippini, brasiliani e peruviani (sempre di origine giapponese)</a:t>
            </a:r>
            <a:endParaRPr lang="it-IT" sz="24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239815"/>
            <a:ext cx="4527922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34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8352928" cy="6120680"/>
          </a:xfrm>
        </p:spPr>
        <p:txBody>
          <a:bodyPr/>
          <a:lstStyle/>
          <a:p>
            <a:pPr marL="45720" indent="0">
              <a:buNone/>
            </a:pPr>
            <a:endParaRPr lang="it-IT" dirty="0"/>
          </a:p>
          <a:p>
            <a:pPr marL="45720" indent="0">
              <a:buNone/>
            </a:pPr>
            <a:r>
              <a:rPr lang="it-IT" dirty="0"/>
              <a:t> </a:t>
            </a:r>
            <a:r>
              <a:rPr lang="it-IT" sz="2800" u="sng" dirty="0"/>
              <a:t>RELIGIONE:</a:t>
            </a:r>
          </a:p>
          <a:p>
            <a:pPr marL="45720" indent="0">
              <a:buNone/>
            </a:pPr>
            <a:r>
              <a:rPr lang="it-IT" sz="2000" dirty="0"/>
              <a:t>Buddhista</a:t>
            </a:r>
            <a:r>
              <a:rPr lang="it-IT" sz="2000" dirty="0">
                <a:sym typeface="Wingdings" pitchFamily="2" charset="2"/>
              </a:rPr>
              <a:t>34%</a:t>
            </a:r>
          </a:p>
          <a:p>
            <a:pPr marL="45720" indent="0">
              <a:buNone/>
            </a:pPr>
            <a:r>
              <a:rPr lang="it-IT" sz="2000" dirty="0">
                <a:sym typeface="Wingdings" pitchFamily="2" charset="2"/>
              </a:rPr>
              <a:t>49% e 67% non hanno una religione precisa, sono legati a locali santuari come </a:t>
            </a:r>
            <a:r>
              <a:rPr lang="it-IT" sz="2000" u="sng" dirty="0" err="1">
                <a:sym typeface="Wingdings" pitchFamily="2" charset="2"/>
              </a:rPr>
              <a:t>shinto</a:t>
            </a:r>
            <a:r>
              <a:rPr lang="it-IT" sz="2000" u="sng" dirty="0">
                <a:sym typeface="Wingdings" pitchFamily="2" charset="2"/>
              </a:rPr>
              <a:t>, buddhismo</a:t>
            </a:r>
          </a:p>
          <a:p>
            <a:pPr marL="45720" indent="0">
              <a:buNone/>
            </a:pPr>
            <a:r>
              <a:rPr lang="it-IT" sz="2000" dirty="0">
                <a:sym typeface="Wingdings" pitchFamily="2" charset="2"/>
              </a:rPr>
              <a:t>Minoranze religiose </a:t>
            </a:r>
            <a:r>
              <a:rPr lang="it-IT" sz="2000" u="sng" dirty="0">
                <a:sym typeface="Wingdings" pitchFamily="2" charset="2"/>
              </a:rPr>
              <a:t>islam, induismo, ebraismo </a:t>
            </a:r>
            <a:r>
              <a:rPr lang="it-IT" sz="2000" dirty="0">
                <a:sym typeface="Wingdings" pitchFamily="2" charset="2"/>
              </a:rPr>
              <a:t>e </a:t>
            </a:r>
            <a:r>
              <a:rPr lang="it-IT" sz="2000" u="sng" dirty="0">
                <a:sym typeface="Wingdings" pitchFamily="2" charset="2"/>
              </a:rPr>
              <a:t>testimoni di Geova.</a:t>
            </a:r>
          </a:p>
          <a:p>
            <a:pPr marL="45720" indent="0" algn="r">
              <a:buNone/>
            </a:pPr>
            <a:endParaRPr lang="it-IT" sz="2000" u="sng" dirty="0">
              <a:sym typeface="Wingdings" pitchFamily="2" charset="2"/>
            </a:endParaRPr>
          </a:p>
          <a:p>
            <a:pPr marL="45720" indent="0" algn="r">
              <a:buNone/>
            </a:pPr>
            <a:endParaRPr lang="it-IT" sz="2000" u="sng" dirty="0">
              <a:sym typeface="Wingdings" pitchFamily="2" charset="2"/>
            </a:endParaRPr>
          </a:p>
          <a:p>
            <a:pPr marL="45720" indent="0" algn="r">
              <a:buNone/>
            </a:pPr>
            <a:endParaRPr lang="it-IT" sz="2000" u="sng" dirty="0">
              <a:sym typeface="Wingdings" pitchFamily="2" charset="2"/>
            </a:endParaRPr>
          </a:p>
          <a:p>
            <a:pPr marL="45720" indent="0" algn="r">
              <a:buNone/>
            </a:pPr>
            <a:r>
              <a:rPr lang="it-IT" sz="2000" u="sng" dirty="0">
                <a:sym typeface="Wingdings" pitchFamily="2" charset="2"/>
              </a:rPr>
              <a:t>Santuario di </a:t>
            </a:r>
            <a:r>
              <a:rPr lang="it-IT" sz="2000" u="sng" dirty="0" err="1">
                <a:sym typeface="Wingdings" pitchFamily="2" charset="2"/>
              </a:rPr>
              <a:t>Itsukashima</a:t>
            </a:r>
            <a:r>
              <a:rPr lang="it-IT" sz="2000" u="sng" dirty="0">
                <a:sym typeface="Wingdings" pitchFamily="2" charset="2"/>
              </a:rPr>
              <a:t>, </a:t>
            </a:r>
          </a:p>
          <a:p>
            <a:pPr marL="45720" indent="0" algn="r">
              <a:buNone/>
            </a:pPr>
            <a:r>
              <a:rPr lang="it-IT" sz="2000" u="sng" dirty="0">
                <a:sym typeface="Wingdings" pitchFamily="2" charset="2"/>
              </a:rPr>
              <a:t>religione </a:t>
            </a:r>
            <a:r>
              <a:rPr lang="it-IT" sz="2000" u="sng" dirty="0" err="1">
                <a:sym typeface="Wingdings" pitchFamily="2" charset="2"/>
              </a:rPr>
              <a:t>shintosta</a:t>
            </a:r>
            <a:r>
              <a:rPr lang="it-IT" sz="2000" u="sng" dirty="0">
                <a:sym typeface="Wingdings" pitchFamily="2" charset="2"/>
              </a:rPr>
              <a:t>  </a:t>
            </a:r>
            <a:endParaRPr lang="it-IT" sz="2000" dirty="0"/>
          </a:p>
          <a:p>
            <a:pPr marL="45720" indent="0">
              <a:buNone/>
            </a:pPr>
            <a:endParaRPr lang="it-IT" sz="2000" dirty="0"/>
          </a:p>
          <a:p>
            <a:pPr marL="45720" indent="0">
              <a:buNone/>
            </a:pPr>
            <a:endParaRPr lang="it-IT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049982"/>
            <a:ext cx="4982339" cy="3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74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11560" y="836712"/>
            <a:ext cx="6400800" cy="4176464"/>
          </a:xfrm>
        </p:spPr>
        <p:txBody>
          <a:bodyPr/>
          <a:lstStyle/>
          <a:p>
            <a:pPr marL="45720" indent="0">
              <a:buNone/>
            </a:pPr>
            <a:endParaRPr lang="it-IT" u="sng" dirty="0"/>
          </a:p>
          <a:p>
            <a:pPr marL="45720" indent="0">
              <a:buNone/>
            </a:pPr>
            <a:r>
              <a:rPr lang="it-IT" sz="2800" dirty="0"/>
              <a:t>  DEMOGRAFIA:</a:t>
            </a:r>
          </a:p>
          <a:p>
            <a:pPr marL="45720" indent="0">
              <a:buNone/>
            </a:pPr>
            <a:r>
              <a:rPr lang="it-IT" u="sng" dirty="0"/>
              <a:t>ASPETTATIVA  DI VITA</a:t>
            </a:r>
            <a:r>
              <a:rPr lang="it-IT" dirty="0">
                <a:sym typeface="Wingdings" pitchFamily="2" charset="2"/>
              </a:rPr>
              <a:t>83,5 ANNI</a:t>
            </a:r>
          </a:p>
          <a:p>
            <a:pPr marL="45720" indent="0">
              <a:buNone/>
            </a:pPr>
            <a:r>
              <a:rPr lang="it-IT" u="sng" dirty="0">
                <a:sym typeface="Wingdings" pitchFamily="2" charset="2"/>
              </a:rPr>
              <a:t>TASSO DI MORTALITA’</a:t>
            </a:r>
            <a:r>
              <a:rPr lang="it-IT" dirty="0">
                <a:sym typeface="Wingdings" pitchFamily="2" charset="2"/>
              </a:rPr>
              <a:t>9,54 %</a:t>
            </a:r>
          </a:p>
          <a:p>
            <a:pPr marL="45720" indent="0">
              <a:buNone/>
            </a:pPr>
            <a:r>
              <a:rPr lang="it-IT" u="sng" dirty="0">
                <a:sym typeface="Wingdings" pitchFamily="2" charset="2"/>
              </a:rPr>
              <a:t>TASSO DI NATALITA’</a:t>
            </a:r>
            <a:r>
              <a:rPr lang="it-IT" dirty="0">
                <a:sym typeface="Wingdings" pitchFamily="2" charset="2"/>
              </a:rPr>
              <a:t>7,64 %diminuzione della popolazione e progressivo invecchiamento calo della forza lavoro aumento delle prestazioni di sicurezza sociale</a:t>
            </a:r>
          </a:p>
          <a:p>
            <a:pPr marL="45720" indent="0">
              <a:buNone/>
            </a:pPr>
            <a:r>
              <a:rPr lang="it-IT" u="sng" dirty="0">
                <a:sym typeface="Wingdings" pitchFamily="2" charset="2"/>
              </a:rPr>
              <a:t>ALTO  NUMERO DI SUICIDI ANNUALI </a:t>
            </a:r>
            <a:r>
              <a:rPr lang="it-IT" dirty="0">
                <a:sym typeface="Wingdings" pitchFamily="2" charset="2"/>
              </a:rPr>
              <a:t>(una delle maggiori piaghe del Paese)</a:t>
            </a:r>
            <a:endParaRPr lang="it-IT" u="sng" dirty="0">
              <a:sym typeface="Wingdings" pitchFamily="2" charset="2"/>
            </a:endParaRPr>
          </a:p>
          <a:p>
            <a:pPr marL="45720" indent="0">
              <a:buNone/>
            </a:pPr>
            <a:endParaRPr lang="it-IT" u="sng" dirty="0"/>
          </a:p>
        </p:txBody>
      </p:sp>
    </p:spTree>
    <p:extLst>
      <p:ext uri="{BB962C8B-B14F-4D97-AF65-F5344CB8AC3E}">
        <p14:creationId xmlns:p14="http://schemas.microsoft.com/office/powerpoint/2010/main" val="45039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062" y="5934670"/>
            <a:ext cx="6089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Foresta dei suicidi</a:t>
            </a:r>
          </a:p>
        </p:txBody>
      </p:sp>
    </p:spTree>
    <p:extLst>
      <p:ext uri="{BB962C8B-B14F-4D97-AF65-F5344CB8AC3E}">
        <p14:creationId xmlns:p14="http://schemas.microsoft.com/office/powerpoint/2010/main" val="409647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52928" cy="6264696"/>
          </a:xfrm>
        </p:spPr>
        <p:txBody>
          <a:bodyPr/>
          <a:lstStyle/>
          <a:p>
            <a:pPr marL="0" indent="0" algn="l">
              <a:buNone/>
            </a:pP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r>
              <a:rPr lang="it-IT" sz="2800" u="sng" dirty="0"/>
              <a:t>LINGUE E DIALETTI:</a:t>
            </a:r>
            <a:br>
              <a:rPr lang="it-IT" sz="2800" u="sng" dirty="0"/>
            </a:br>
            <a:r>
              <a:rPr lang="it-IT" sz="2400" b="0" dirty="0"/>
              <a:t>Giapponese come prima lingua</a:t>
            </a:r>
            <a:br>
              <a:rPr lang="it-IT" sz="2400" b="0" dirty="0"/>
            </a:br>
            <a:r>
              <a:rPr lang="it-IT" sz="2400" b="0" dirty="0"/>
              <a:t>Il sistema di scrittura giapponese utilizza i </a:t>
            </a:r>
            <a:r>
              <a:rPr lang="it-IT" sz="2400" b="0" u="sng" dirty="0" err="1"/>
              <a:t>kanji</a:t>
            </a:r>
            <a:r>
              <a:rPr lang="it-IT" sz="2400" b="0" dirty="0"/>
              <a:t> e due serie di </a:t>
            </a:r>
            <a:r>
              <a:rPr lang="it-IT" sz="2400" b="0" u="sng" dirty="0" err="1"/>
              <a:t>kana</a:t>
            </a:r>
            <a:r>
              <a:rPr lang="it-IT" sz="2400" b="0" u="sng" dirty="0"/>
              <a:t> </a:t>
            </a:r>
            <a:br>
              <a:rPr lang="it-IT" sz="2400" b="0" u="sng" dirty="0"/>
            </a:br>
            <a:r>
              <a:rPr lang="it-IT" sz="2400" b="0" u="sng" dirty="0"/>
              <a:t>Lingue </a:t>
            </a:r>
            <a:r>
              <a:rPr lang="it-IT" sz="2400" b="0" u="sng" dirty="0" err="1"/>
              <a:t>ryukyuane</a:t>
            </a:r>
            <a:r>
              <a:rPr lang="it-IT" sz="2400" b="0" u="sng" dirty="0"/>
              <a:t> </a:t>
            </a:r>
            <a:r>
              <a:rPr lang="it-IT" sz="2400" b="0" u="sng" dirty="0">
                <a:sym typeface="Wingdings" pitchFamily="2" charset="2"/>
              </a:rPr>
              <a:t></a:t>
            </a:r>
            <a:r>
              <a:rPr lang="it-IT" sz="2400" b="0" dirty="0">
                <a:sym typeface="Wingdings" pitchFamily="2" charset="2"/>
              </a:rPr>
              <a:t>usate a Okinawa</a:t>
            </a:r>
            <a:br>
              <a:rPr lang="it-IT" sz="2400" b="0" dirty="0">
                <a:sym typeface="Wingdings" pitchFamily="2" charset="2"/>
              </a:rPr>
            </a:br>
            <a:r>
              <a:rPr lang="it-IT" sz="2400" b="0" u="sng" dirty="0">
                <a:sym typeface="Wingdings" pitchFamily="2" charset="2"/>
              </a:rPr>
              <a:t>Lingua Ainu </a:t>
            </a:r>
            <a:r>
              <a:rPr lang="it-IT" sz="2400" b="0" dirty="0">
                <a:sym typeface="Wingdings" pitchFamily="2" charset="2"/>
              </a:rPr>
              <a:t>quasi scomparsa, usata solamente da pochi anziani nativi a Hokkaido</a:t>
            </a:r>
            <a:br>
              <a:rPr lang="it-IT" sz="2400" b="0" dirty="0">
                <a:sym typeface="Wingdings" pitchFamily="2" charset="2"/>
              </a:rPr>
            </a:br>
            <a:r>
              <a:rPr lang="it-IT" sz="2400" b="0" dirty="0">
                <a:sym typeface="Wingdings" pitchFamily="2" charset="2"/>
              </a:rPr>
              <a:t>La maggior parte delle scuole pubbliche e private richiedono agli studenti di seguire corsi sia in giapponese </a:t>
            </a:r>
            <a:br>
              <a:rPr lang="it-IT" sz="2400" b="0" dirty="0">
                <a:sym typeface="Wingdings" pitchFamily="2" charset="2"/>
              </a:rPr>
            </a:br>
            <a:r>
              <a:rPr lang="it-IT" sz="2400" b="0" dirty="0">
                <a:sym typeface="Wingdings" pitchFamily="2" charset="2"/>
              </a:rPr>
              <a:t>sia in </a:t>
            </a:r>
            <a:r>
              <a:rPr lang="it-IT" sz="2400" b="0" u="sng" dirty="0">
                <a:sym typeface="Wingdings" pitchFamily="2" charset="2"/>
              </a:rPr>
              <a:t>inglese</a:t>
            </a:r>
            <a:r>
              <a:rPr lang="it-IT" sz="2400" b="0" dirty="0">
                <a:sym typeface="Wingdings" pitchFamily="2" charset="2"/>
              </a:rPr>
              <a:t>.</a:t>
            </a:r>
            <a:br>
              <a:rPr lang="it-IT" sz="2400" b="0" dirty="0">
                <a:sym typeface="Wingdings" pitchFamily="2" charset="2"/>
              </a:rPr>
            </a:br>
            <a:br>
              <a:rPr lang="it-IT" sz="2400" b="0" dirty="0">
                <a:sym typeface="Wingdings" pitchFamily="2" charset="2"/>
              </a:rPr>
            </a:br>
            <a:br>
              <a:rPr lang="it-IT" sz="2400" b="0" dirty="0">
                <a:sym typeface="Wingdings" pitchFamily="2" charset="2"/>
              </a:rPr>
            </a:br>
            <a:br>
              <a:rPr lang="it-IT" sz="2400" b="0" dirty="0">
                <a:sym typeface="Wingdings" pitchFamily="2" charset="2"/>
              </a:rPr>
            </a:br>
            <a:br>
              <a:rPr lang="it-IT" sz="2400" b="0" dirty="0">
                <a:sym typeface="Wingdings" pitchFamily="2" charset="2"/>
              </a:rPr>
            </a:br>
            <a:br>
              <a:rPr lang="it-IT" sz="2400" b="0" dirty="0">
                <a:sym typeface="Wingdings" pitchFamily="2" charset="2"/>
              </a:rPr>
            </a:br>
            <a:br>
              <a:rPr lang="it-IT" sz="2400" b="0" dirty="0">
                <a:sym typeface="Wingdings" pitchFamily="2" charset="2"/>
              </a:rPr>
            </a:b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29154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80920" cy="4263338"/>
          </a:xfrm>
        </p:spPr>
        <p:txBody>
          <a:bodyPr/>
          <a:lstStyle/>
          <a:p>
            <a:pPr marL="0" indent="0" algn="l">
              <a:buNone/>
            </a:pP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23528" y="4725143"/>
            <a:ext cx="8352928" cy="1872209"/>
          </a:xfrm>
        </p:spPr>
        <p:txBody>
          <a:bodyPr/>
          <a:lstStyle/>
          <a:p>
            <a:pPr algn="l"/>
            <a:r>
              <a:rPr lang="it-IT" b="1" u="sng" dirty="0"/>
              <a:t>Osaka: </a:t>
            </a:r>
            <a:r>
              <a:rPr lang="it-IT" dirty="0"/>
              <a:t>Importante porto e scalo aereoportuale</a:t>
            </a:r>
          </a:p>
          <a:p>
            <a:pPr algn="l"/>
            <a:r>
              <a:rPr lang="it-IT" b="1" u="sng" dirty="0"/>
              <a:t>Nagoya: </a:t>
            </a:r>
            <a:r>
              <a:rPr lang="it-IT" dirty="0"/>
              <a:t>centro industriale</a:t>
            </a:r>
            <a:endParaRPr lang="it-IT" b="1" u="sng" dirty="0"/>
          </a:p>
          <a:p>
            <a:pPr algn="l"/>
            <a:r>
              <a:rPr lang="it-IT" b="1" u="sng" dirty="0"/>
              <a:t>Kyoto: </a:t>
            </a:r>
            <a:r>
              <a:rPr lang="it-IT" dirty="0"/>
              <a:t>la capitale storica</a:t>
            </a:r>
          </a:p>
          <a:p>
            <a:pPr algn="l"/>
            <a:r>
              <a:rPr lang="it-IT" b="1" u="sng" dirty="0"/>
              <a:t>Kobe: </a:t>
            </a:r>
            <a:r>
              <a:rPr lang="it-IT" dirty="0"/>
              <a:t>importante porto</a:t>
            </a:r>
            <a:endParaRPr lang="it-IT" b="1" u="sng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42493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93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5913145"/>
            <a:ext cx="2051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Tokyo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1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54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it-IT" sz="4800" u="sng" dirty="0"/>
              <a:t>ECONOMIA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395536" y="1124744"/>
            <a:ext cx="3922768" cy="5184576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it-IT" u="sng" dirty="0"/>
              <a:t>Agricoltura e pesca</a:t>
            </a:r>
            <a:endParaRPr lang="it-IT" dirty="0"/>
          </a:p>
          <a:p>
            <a:pPr marL="45720" indent="0">
              <a:buNone/>
            </a:pPr>
            <a:endParaRPr lang="it-IT" dirty="0"/>
          </a:p>
          <a:p>
            <a:pPr marL="45720" indent="0">
              <a:buNone/>
            </a:pPr>
            <a:endParaRPr lang="it-IT" dirty="0"/>
          </a:p>
          <a:p>
            <a:pPr marL="45720" indent="0">
              <a:buNone/>
            </a:pPr>
            <a:endParaRPr lang="it-IT" dirty="0"/>
          </a:p>
          <a:p>
            <a:pPr marL="45720" indent="0">
              <a:buNone/>
            </a:pPr>
            <a:r>
              <a:rPr lang="it-IT" sz="2000" dirty="0"/>
              <a:t>Coltura principale:</a:t>
            </a:r>
            <a:r>
              <a:rPr lang="it-IT" sz="2000" u="sng" dirty="0"/>
              <a:t> riso</a:t>
            </a:r>
            <a:endParaRPr lang="it-IT" sz="2000" dirty="0"/>
          </a:p>
          <a:p>
            <a:pPr marL="45720" indent="0">
              <a:buNone/>
            </a:pPr>
            <a:r>
              <a:rPr lang="it-IT" sz="2000" b="1" u="sng" dirty="0"/>
              <a:t>Agricoltura intensiva</a:t>
            </a:r>
            <a:endParaRPr lang="it-IT" sz="2000" dirty="0"/>
          </a:p>
          <a:p>
            <a:pPr marL="45720" indent="0">
              <a:buNone/>
            </a:pPr>
            <a:r>
              <a:rPr lang="it-IT" sz="2000" b="1" dirty="0"/>
              <a:t>Grazie alle grandi pianure si possono coltivare: </a:t>
            </a:r>
            <a:r>
              <a:rPr lang="it-IT" sz="2000" dirty="0"/>
              <a:t>ortaggi, cereali e legumi, la canna da zucchero, il tè, tabacco e alberi da frutto (soprattutto ciliegi).</a:t>
            </a:r>
          </a:p>
          <a:p>
            <a:pPr marL="45720" indent="0">
              <a:buNone/>
            </a:pPr>
            <a:r>
              <a:rPr lang="it-IT" sz="2000" b="1" u="sng" dirty="0"/>
              <a:t>PESCA: </a:t>
            </a:r>
            <a:r>
              <a:rPr lang="it-IT" sz="2000" dirty="0"/>
              <a:t>merluzzi, tonni, sardine, aringhe, salmoni, crostacei, molluschi 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4860032" y="1124744"/>
            <a:ext cx="3816424" cy="5184576"/>
          </a:xfrm>
        </p:spPr>
        <p:txBody>
          <a:bodyPr/>
          <a:lstStyle/>
          <a:p>
            <a:pPr marL="45720" indent="0">
              <a:buNone/>
            </a:pPr>
            <a:r>
              <a:rPr lang="it-IT" u="sng" dirty="0"/>
              <a:t>Tecnologie</a:t>
            </a:r>
          </a:p>
          <a:p>
            <a:pPr marL="45720" indent="0">
              <a:buNone/>
            </a:pPr>
            <a:r>
              <a:rPr lang="it-IT" dirty="0"/>
              <a:t>Ai primi posti nel campo della ricerca scientifica</a:t>
            </a:r>
          </a:p>
          <a:p>
            <a:pPr marL="45720" indent="0">
              <a:buNone/>
            </a:pPr>
            <a:r>
              <a:rPr lang="it-IT" dirty="0"/>
              <a:t>Contributi più importanti nel campo </a:t>
            </a:r>
            <a:r>
              <a:rPr lang="it-IT" u="sng" dirty="0"/>
              <a:t>dell’elettronica, automobili, macchinari, ingegneria sismica, robotica, ottica, chimica, semiconduttori e metalli.</a:t>
            </a:r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682" y="1628800"/>
            <a:ext cx="302433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4572000"/>
            <a:ext cx="3810000" cy="2286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45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Pianura s</a:t>
            </a: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27584" y="620688"/>
            <a:ext cx="68407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buClr>
                <a:srgbClr val="A63212"/>
              </a:buClr>
              <a:buSzPct val="95000"/>
            </a:pPr>
            <a:r>
              <a:rPr lang="it-IT" sz="6600" dirty="0"/>
              <a:t>Pianura di </a:t>
            </a:r>
            <a:r>
              <a:rPr lang="it-IT" sz="6600" dirty="0" err="1"/>
              <a:t>Kantò</a:t>
            </a:r>
            <a:endParaRPr lang="it-IT" sz="6600" dirty="0"/>
          </a:p>
        </p:txBody>
      </p:sp>
    </p:spTree>
    <p:extLst>
      <p:ext uri="{BB962C8B-B14F-4D97-AF65-F5344CB8AC3E}">
        <p14:creationId xmlns:p14="http://schemas.microsoft.com/office/powerpoint/2010/main" val="325552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79512" y="332656"/>
            <a:ext cx="8640960" cy="6408712"/>
          </a:xfrm>
        </p:spPr>
        <p:txBody>
          <a:bodyPr/>
          <a:lstStyle/>
          <a:p>
            <a:pPr marL="45720" indent="0">
              <a:buNone/>
            </a:pPr>
            <a:endParaRPr lang="it-IT" b="1" u="sng" dirty="0"/>
          </a:p>
          <a:p>
            <a:pPr marL="45720" indent="0">
              <a:buNone/>
            </a:pPr>
            <a:r>
              <a:rPr lang="it-IT" b="1" u="sng" dirty="0"/>
              <a:t>TERZIARIO</a:t>
            </a:r>
          </a:p>
          <a:p>
            <a:pPr marL="45720" indent="0">
              <a:buNone/>
            </a:pPr>
            <a:r>
              <a:rPr lang="it-IT" u="sng" dirty="0"/>
              <a:t>Petrolio, carbone, gas naturale, nucleare ed energia idroelettrica.</a:t>
            </a:r>
          </a:p>
          <a:p>
            <a:pPr marL="45720" indent="0">
              <a:buNone/>
            </a:pPr>
            <a:r>
              <a:rPr lang="it-IT" dirty="0"/>
              <a:t>Mezzo di trasporto più usato</a:t>
            </a:r>
            <a:r>
              <a:rPr lang="it-IT" dirty="0">
                <a:sym typeface="Wingdings" pitchFamily="2" charset="2"/>
              </a:rPr>
              <a:t> treno</a:t>
            </a:r>
          </a:p>
          <a:p>
            <a:pPr marL="45720" indent="0">
              <a:buNone/>
            </a:pPr>
            <a:r>
              <a:rPr lang="it-IT" dirty="0">
                <a:sym typeface="Wingdings" pitchFamily="2" charset="2"/>
              </a:rPr>
              <a:t>Aeroporti internazionali aeroporto di </a:t>
            </a:r>
            <a:r>
              <a:rPr lang="it-IT" dirty="0" err="1">
                <a:sym typeface="Wingdings" pitchFamily="2" charset="2"/>
              </a:rPr>
              <a:t>Narita</a:t>
            </a:r>
            <a:r>
              <a:rPr lang="it-IT" dirty="0">
                <a:sym typeface="Wingdings" pitchFamily="2" charset="2"/>
              </a:rPr>
              <a:t> e aeroporto del </a:t>
            </a:r>
            <a:r>
              <a:rPr lang="it-IT" dirty="0" err="1">
                <a:sym typeface="Wingdings" pitchFamily="2" charset="2"/>
              </a:rPr>
              <a:t>Kansai</a:t>
            </a:r>
            <a:endParaRPr lang="it-IT" dirty="0">
              <a:sym typeface="Wingdings" pitchFamily="2" charset="2"/>
            </a:endParaRPr>
          </a:p>
          <a:p>
            <a:pPr marL="45720" indent="0" algn="ctr">
              <a:buNone/>
            </a:pPr>
            <a:endParaRPr lang="it-IT" dirty="0">
              <a:sym typeface="Wingdings" pitchFamily="2" charset="2"/>
            </a:endParaRPr>
          </a:p>
          <a:p>
            <a:pPr marL="45720" indent="0" algn="ctr">
              <a:buNone/>
            </a:pPr>
            <a:endParaRPr lang="it-IT" dirty="0">
              <a:sym typeface="Wingdings" pitchFamily="2" charset="2"/>
            </a:endParaRPr>
          </a:p>
          <a:p>
            <a:pPr marL="45720" indent="0" algn="ctr">
              <a:buNone/>
            </a:pPr>
            <a:endParaRPr lang="it-IT" dirty="0">
              <a:sym typeface="Wingdings" pitchFamily="2" charset="2"/>
            </a:endParaRPr>
          </a:p>
          <a:p>
            <a:pPr marL="45720" indent="0" algn="ctr">
              <a:buNone/>
            </a:pPr>
            <a:endParaRPr lang="it-IT" dirty="0">
              <a:sym typeface="Wingdings" pitchFamily="2" charset="2"/>
            </a:endParaRPr>
          </a:p>
          <a:p>
            <a:pPr marL="45720" indent="0" algn="ctr">
              <a:buNone/>
            </a:pPr>
            <a:endParaRPr lang="it-IT" dirty="0">
              <a:sym typeface="Wingdings" pitchFamily="2" charset="2"/>
            </a:endParaRPr>
          </a:p>
          <a:p>
            <a:pPr marL="45720" indent="0">
              <a:buNone/>
            </a:pPr>
            <a:endParaRPr lang="it-IT" dirty="0">
              <a:sym typeface="Wingdings" pitchFamily="2" charset="2"/>
            </a:endParaRPr>
          </a:p>
          <a:p>
            <a:pPr marL="45720" indent="0">
              <a:buNone/>
            </a:pPr>
            <a:endParaRPr lang="it-IT" dirty="0">
              <a:sym typeface="Wingdings" pitchFamily="2" charset="2"/>
            </a:endParaRPr>
          </a:p>
          <a:p>
            <a:pPr marL="45720" indent="0">
              <a:buNone/>
            </a:pPr>
            <a:endParaRPr lang="it-I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460851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850122"/>
            <a:ext cx="2962162" cy="158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101" y="4797152"/>
            <a:ext cx="3246343" cy="163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65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Turismo</a:t>
            </a: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288345"/>
            <a:ext cx="313881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sz="quarter" idx="13"/>
          </p:nvPr>
        </p:nvSpPr>
        <p:spPr>
          <a:xfrm rot="10800000" flipV="1">
            <a:off x="467544" y="3645024"/>
            <a:ext cx="8352928" cy="288031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it-IT" b="1" dirty="0"/>
          </a:p>
          <a:p>
            <a:pPr>
              <a:buFontTx/>
              <a:buChar char="-"/>
            </a:pPr>
            <a:r>
              <a:rPr lang="it-IT" b="1" dirty="0"/>
              <a:t>25º posto nella classifica delle più importanti destinazioni dei visitatori stranieri</a:t>
            </a:r>
          </a:p>
          <a:p>
            <a:pPr marL="45720" indent="0">
              <a:buNone/>
            </a:pPr>
            <a:r>
              <a:rPr lang="it-IT" b="1" dirty="0"/>
              <a:t>Dopo il terremoto del 2011, le zone che ne hanno più hanno risentito sono la zona di Sendai e Tokio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832" y="1288345"/>
            <a:ext cx="351060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46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512511" cy="936104"/>
          </a:xfrm>
        </p:spPr>
        <p:txBody>
          <a:bodyPr/>
          <a:lstStyle/>
          <a:p>
            <a:pPr marL="0" indent="0" algn="ctr">
              <a:buNone/>
            </a:pPr>
            <a:r>
              <a:rPr lang="it-IT" u="sng" dirty="0"/>
              <a:t>Cultura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79512" y="980728"/>
            <a:ext cx="8784976" cy="5760640"/>
          </a:xfrm>
        </p:spPr>
        <p:txBody>
          <a:bodyPr/>
          <a:lstStyle/>
          <a:p>
            <a:pPr marL="45720" indent="0">
              <a:buNone/>
            </a:pPr>
            <a:endParaRPr lang="it-IT" sz="2000" dirty="0"/>
          </a:p>
          <a:p>
            <a:pPr marL="45720" indent="0">
              <a:buNone/>
            </a:pPr>
            <a:r>
              <a:rPr lang="it-IT" sz="1800" dirty="0"/>
              <a:t>I principali simboli del Giappone sono:</a:t>
            </a:r>
          </a:p>
          <a:p>
            <a:pPr>
              <a:buFontTx/>
              <a:buChar char="-"/>
            </a:pPr>
            <a:r>
              <a:rPr lang="it-IT" sz="1800" dirty="0"/>
              <a:t>La bandiera nazionale del Giappone, chiamata </a:t>
            </a:r>
            <a:r>
              <a:rPr lang="it-IT" sz="1800" dirty="0" err="1"/>
              <a:t>Hinomaru</a:t>
            </a:r>
            <a:r>
              <a:rPr lang="it-IT" sz="1800" dirty="0"/>
              <a:t> o </a:t>
            </a:r>
            <a:r>
              <a:rPr lang="it-IT" sz="1800" dirty="0" err="1"/>
              <a:t>Nisshòki</a:t>
            </a:r>
            <a:endParaRPr lang="it-IT" sz="1800" dirty="0"/>
          </a:p>
          <a:p>
            <a:pPr>
              <a:buFontTx/>
              <a:buChar char="-"/>
            </a:pPr>
            <a:endParaRPr lang="it-IT" sz="1800" dirty="0"/>
          </a:p>
          <a:p>
            <a:pPr>
              <a:buFontTx/>
              <a:buChar char="-"/>
            </a:pPr>
            <a:endParaRPr lang="it-IT" sz="1800" dirty="0"/>
          </a:p>
          <a:p>
            <a:pPr>
              <a:buFontTx/>
              <a:buChar char="-"/>
            </a:pPr>
            <a:endParaRPr lang="it-IT" sz="1800" dirty="0"/>
          </a:p>
          <a:p>
            <a:pPr>
              <a:buFontTx/>
              <a:buChar char="-"/>
            </a:pPr>
            <a:endParaRPr lang="it-IT" sz="1800" dirty="0"/>
          </a:p>
          <a:p>
            <a:pPr>
              <a:buFontTx/>
              <a:buChar char="-"/>
            </a:pPr>
            <a:r>
              <a:rPr lang="it-IT" sz="1800" dirty="0"/>
              <a:t>L’inno nazionale del Giappone «Kimi </a:t>
            </a:r>
            <a:r>
              <a:rPr lang="it-IT" sz="1800" dirty="0" err="1"/>
              <a:t>ga</a:t>
            </a:r>
            <a:r>
              <a:rPr lang="it-IT" sz="1800" dirty="0"/>
              <a:t> </a:t>
            </a:r>
            <a:r>
              <a:rPr lang="it-IT" sz="1800" dirty="0" err="1"/>
              <a:t>yo</a:t>
            </a:r>
            <a:r>
              <a:rPr lang="it-IT" sz="1800" dirty="0"/>
              <a:t>» (il regno dell’imperatore)</a:t>
            </a:r>
          </a:p>
          <a:p>
            <a:pPr marL="45720" indent="0">
              <a:buNone/>
            </a:pPr>
            <a:endParaRPr lang="it-IT" sz="1800" dirty="0"/>
          </a:p>
          <a:p>
            <a:pPr marL="45720" indent="0">
              <a:buNone/>
            </a:pPr>
            <a:endParaRPr lang="it-IT" sz="1800" dirty="0"/>
          </a:p>
          <a:p>
            <a:pPr marL="45720" indent="0" algn="ctr">
              <a:buNone/>
            </a:pPr>
            <a:endParaRPr lang="it-IT" sz="1800" dirty="0"/>
          </a:p>
          <a:p>
            <a:pPr marL="45720" indent="0" algn="ctr">
              <a:buNone/>
            </a:pPr>
            <a:r>
              <a:rPr lang="it-IT" sz="1800" dirty="0"/>
              <a:t>                  </a:t>
            </a:r>
          </a:p>
          <a:p>
            <a:pPr marL="45720" indent="0">
              <a:buNone/>
            </a:pPr>
            <a:r>
              <a:rPr lang="it-IT" sz="1800" dirty="0"/>
              <a:t>                                          </a:t>
            </a:r>
          </a:p>
          <a:p>
            <a:pPr marL="45720" indent="0">
              <a:buNone/>
            </a:pPr>
            <a:endParaRPr lang="it-IT" sz="1800" dirty="0"/>
          </a:p>
          <a:p>
            <a:pPr>
              <a:buFontTx/>
              <a:buChar char="-"/>
            </a:pPr>
            <a:endParaRPr lang="it-IT" sz="2000" dirty="0"/>
          </a:p>
          <a:p>
            <a:pPr marL="45720" indent="0">
              <a:buNone/>
            </a:pPr>
            <a:endParaRPr lang="it-IT" sz="2000" dirty="0"/>
          </a:p>
          <a:p>
            <a:pPr>
              <a:buFontTx/>
              <a:buChar char="-"/>
            </a:pPr>
            <a:endParaRPr lang="it-IT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885" y="2204864"/>
            <a:ext cx="2177923" cy="128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279" y="4284663"/>
            <a:ext cx="2279650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5947" y="4284663"/>
            <a:ext cx="2104566" cy="169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7460" y="4295003"/>
            <a:ext cx="1752892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80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0290" y="3400737"/>
            <a:ext cx="4427984" cy="340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3484" y="2772"/>
            <a:ext cx="4699781" cy="339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18" y="-1"/>
            <a:ext cx="4932040" cy="680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285" y="5934670"/>
            <a:ext cx="171874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Cena</a:t>
            </a:r>
          </a:p>
        </p:txBody>
      </p:sp>
      <p:sp>
        <p:nvSpPr>
          <p:cNvPr id="5" name="Rettangolo 4"/>
          <p:cNvSpPr/>
          <p:nvPr/>
        </p:nvSpPr>
        <p:spPr>
          <a:xfrm>
            <a:off x="6551712" y="2477406"/>
            <a:ext cx="2592288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Pranzo</a:t>
            </a:r>
          </a:p>
        </p:txBody>
      </p:sp>
    </p:spTree>
    <p:extLst>
      <p:ext uri="{BB962C8B-B14F-4D97-AF65-F5344CB8AC3E}">
        <p14:creationId xmlns:p14="http://schemas.microsoft.com/office/powerpoint/2010/main" val="120312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3" y="-6817"/>
            <a:ext cx="4057403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629" y="3861048"/>
            <a:ext cx="4014638" cy="299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-6816"/>
            <a:ext cx="4644008" cy="270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58000" y="-3000375"/>
            <a:ext cx="32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8038" y="3861048"/>
            <a:ext cx="4752528" cy="29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53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817581" y="188640"/>
            <a:ext cx="7175351" cy="6192688"/>
          </a:xfrm>
        </p:spPr>
        <p:txBody>
          <a:bodyPr/>
          <a:lstStyle/>
          <a:p>
            <a:pPr marL="182880" indent="0">
              <a:buNone/>
            </a:pP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                </a:t>
            </a:r>
            <a:r>
              <a:rPr lang="it-IT" dirty="0" err="1"/>
              <a:t>Mirin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        </a:t>
            </a:r>
            <a:r>
              <a:rPr lang="it-IT" dirty="0" err="1"/>
              <a:t>Sake</a:t>
            </a:r>
            <a:endParaRPr lang="it-IT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248"/>
            <a:ext cx="4002981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517" y="3789040"/>
            <a:ext cx="4623728" cy="308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8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115616" y="476672"/>
            <a:ext cx="6400800" cy="612648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it-IT" dirty="0"/>
          </a:p>
          <a:p>
            <a:endParaRPr lang="it-IT" dirty="0"/>
          </a:p>
          <a:p>
            <a:pPr marL="45720" indent="0">
              <a:buNone/>
            </a:pPr>
            <a:endParaRPr lang="it-IT" dirty="0"/>
          </a:p>
          <a:p>
            <a:pPr marL="45720" indent="0">
              <a:buNone/>
            </a:pPr>
            <a:r>
              <a:rPr lang="it-IT" sz="4000" dirty="0"/>
              <a:t>              </a:t>
            </a:r>
            <a:r>
              <a:rPr lang="it-IT" sz="4000" dirty="0" err="1"/>
              <a:t>Manekineko</a:t>
            </a:r>
            <a:endParaRPr lang="it-IT" sz="4000" dirty="0"/>
          </a:p>
          <a:p>
            <a:pPr marL="45720" indent="0">
              <a:buNone/>
            </a:pPr>
            <a:endParaRPr lang="it-IT" sz="4000" dirty="0"/>
          </a:p>
          <a:p>
            <a:pPr marL="45720" indent="0">
              <a:buNone/>
            </a:pPr>
            <a:endParaRPr lang="it-IT" sz="4000" dirty="0"/>
          </a:p>
          <a:p>
            <a:pPr marL="45720" indent="0">
              <a:buNone/>
            </a:pPr>
            <a:endParaRPr lang="it-IT" sz="4000" dirty="0"/>
          </a:p>
          <a:p>
            <a:pPr marL="45720" indent="0">
              <a:buNone/>
            </a:pPr>
            <a:r>
              <a:rPr lang="it-IT" sz="4000" dirty="0"/>
              <a:t>               Kimono</a:t>
            </a:r>
          </a:p>
          <a:p>
            <a:pPr marL="45720" indent="0">
              <a:buNone/>
            </a:pPr>
            <a:endParaRPr lang="it-IT" sz="4000" dirty="0"/>
          </a:p>
          <a:p>
            <a:pPr marL="45720" indent="0">
              <a:buNone/>
            </a:pPr>
            <a:endParaRPr lang="it-IT" sz="4000" dirty="0"/>
          </a:p>
          <a:p>
            <a:pPr marL="45720" indent="0">
              <a:buNone/>
            </a:pPr>
            <a:endParaRPr lang="it-IT" sz="4000" dirty="0"/>
          </a:p>
          <a:p>
            <a:pPr marL="45720" indent="0">
              <a:buNone/>
            </a:pPr>
            <a:endParaRPr lang="it-IT" sz="4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5856" cy="327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2852936"/>
            <a:ext cx="3846804" cy="401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3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09" y="0"/>
            <a:ext cx="59401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084168" y="2074957"/>
            <a:ext cx="2438103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Pagoda</a:t>
            </a:r>
          </a:p>
        </p:txBody>
      </p:sp>
    </p:spTree>
    <p:extLst>
      <p:ext uri="{BB962C8B-B14F-4D97-AF65-F5344CB8AC3E}">
        <p14:creationId xmlns:p14="http://schemas.microsoft.com/office/powerpoint/2010/main" val="371446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619672" y="1412776"/>
            <a:ext cx="1398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Zen</a:t>
            </a:r>
          </a:p>
        </p:txBody>
      </p:sp>
    </p:spTree>
    <p:extLst>
      <p:ext uri="{BB962C8B-B14F-4D97-AF65-F5344CB8AC3E}">
        <p14:creationId xmlns:p14="http://schemas.microsoft.com/office/powerpoint/2010/main" val="312139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15855" cy="270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87" y="2996952"/>
            <a:ext cx="5336901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996952"/>
            <a:ext cx="3779912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947002" y="1017858"/>
            <a:ext cx="2307042" cy="5400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Kawaii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132387" y="5949168"/>
            <a:ext cx="22317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Anime</a:t>
            </a:r>
          </a:p>
        </p:txBody>
      </p:sp>
      <p:sp>
        <p:nvSpPr>
          <p:cNvPr id="6" name="Rettangolo 5"/>
          <p:cNvSpPr/>
          <p:nvPr/>
        </p:nvSpPr>
        <p:spPr>
          <a:xfrm>
            <a:off x="6949167" y="5959556"/>
            <a:ext cx="2194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Manga</a:t>
            </a:r>
          </a:p>
        </p:txBody>
      </p:sp>
    </p:spTree>
    <p:extLst>
      <p:ext uri="{BB962C8B-B14F-4D97-AF65-F5344CB8AC3E}">
        <p14:creationId xmlns:p14="http://schemas.microsoft.com/office/powerpoint/2010/main" val="339211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22049" y="-2046"/>
            <a:ext cx="9095056" cy="6860046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marL="45720" indent="0">
              <a:buNone/>
            </a:pPr>
            <a:endParaRPr lang="it-IT" sz="4800" dirty="0"/>
          </a:p>
          <a:p>
            <a:pPr marL="45720" indent="0">
              <a:buNone/>
            </a:pPr>
            <a:endParaRPr lang="it-IT" sz="4800" dirty="0"/>
          </a:p>
          <a:p>
            <a:pPr marL="45720" indent="0">
              <a:buNone/>
            </a:pPr>
            <a:r>
              <a:rPr lang="it-IT" sz="4800" dirty="0"/>
              <a:t>Vulcano Bandai</a:t>
            </a:r>
          </a:p>
          <a:p>
            <a:pPr marL="45720" indent="0">
              <a:buNone/>
            </a:pPr>
            <a:endParaRPr lang="it-IT" sz="4800" dirty="0"/>
          </a:p>
          <a:p>
            <a:pPr marL="45720" indent="0">
              <a:buNone/>
            </a:pPr>
            <a:endParaRPr lang="it-IT" sz="4800" dirty="0"/>
          </a:p>
          <a:p>
            <a:pPr marL="45720" indent="0">
              <a:buNone/>
            </a:pPr>
            <a:endParaRPr lang="it-IT" sz="4800" dirty="0"/>
          </a:p>
          <a:p>
            <a:pPr marL="45720" indent="0">
              <a:buNone/>
            </a:pPr>
            <a:r>
              <a:rPr lang="it-IT" sz="4800" dirty="0"/>
              <a:t>                         Vulcano  Asama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3098" y="-2046"/>
            <a:ext cx="4604007" cy="357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9" y="3573016"/>
            <a:ext cx="4491049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624608" y="302889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175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8227" y="-20339"/>
            <a:ext cx="2835492" cy="150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0422" y="-13083"/>
            <a:ext cx="2503578" cy="3269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10" y="3256450"/>
            <a:ext cx="3062941" cy="358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256449"/>
            <a:ext cx="2987824" cy="360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3256450"/>
            <a:ext cx="3096344" cy="361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17" y="0"/>
            <a:ext cx="4269951" cy="325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485878"/>
            <a:ext cx="2648884" cy="177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33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319"/>
            <a:ext cx="4877414" cy="370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3717033"/>
            <a:ext cx="4286250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90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1" y="3401616"/>
            <a:ext cx="429983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9" y="-6100"/>
            <a:ext cx="4860032" cy="293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83969" cy="293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9" y="3401616"/>
            <a:ext cx="486003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40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501010"/>
            <a:ext cx="4500841" cy="333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1009"/>
            <a:ext cx="5292080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232" y="1"/>
            <a:ext cx="5404288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331" y="-703038"/>
            <a:ext cx="3969594" cy="420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98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6688" y="0"/>
            <a:ext cx="94773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834" y="5934670"/>
            <a:ext cx="8982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Grazie per l’attenzione!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9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5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" y="5934670"/>
            <a:ext cx="63114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it-IT" sz="5400" dirty="0">
                <a:solidFill>
                  <a:schemeClr val="bg1"/>
                </a:solidFill>
              </a:rPr>
              <a:t>Monte Fuji</a:t>
            </a:r>
          </a:p>
        </p:txBody>
      </p:sp>
    </p:spTree>
    <p:extLst>
      <p:ext uri="{BB962C8B-B14F-4D97-AF65-F5344CB8AC3E}">
        <p14:creationId xmlns:p14="http://schemas.microsoft.com/office/powerpoint/2010/main" val="91797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u="sng" dirty="0" err="1"/>
              <a:t>Shinano</a:t>
            </a:r>
            <a:r>
              <a:rPr lang="it-IT" u="sng" dirty="0"/>
              <a:t> (fiume più lungo del Giappone)</a:t>
            </a:r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481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58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2000" dirty="0" err="1"/>
              <a:t>Ishikari</a:t>
            </a:r>
            <a:r>
              <a:rPr lang="it-IT" sz="2000" dirty="0"/>
              <a:t> (secondo fiume giapponese per estensione del bacino)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 err="1"/>
              <a:t>Yoshino</a:t>
            </a:r>
            <a:r>
              <a:rPr lang="it-IT" dirty="0"/>
              <a:t> (maggiore fiume dello </a:t>
            </a:r>
            <a:r>
              <a:rPr lang="it-IT" dirty="0" err="1"/>
              <a:t>Shikoku</a:t>
            </a:r>
            <a:r>
              <a:rPr lang="it-IT" dirty="0"/>
              <a:t>) 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345638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338437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22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609" y="4372168"/>
            <a:ext cx="7262192" cy="1143000"/>
          </a:xfrm>
        </p:spPr>
        <p:txBody>
          <a:bodyPr/>
          <a:lstStyle/>
          <a:p>
            <a:pPr marL="0" indent="0" algn="l">
              <a:buNone/>
            </a:pPr>
            <a:r>
              <a:rPr lang="it-IT" sz="3200" dirty="0"/>
              <a:t>Numerosi sono i laghi, quasi tutti di origine vulcanica, ma solo il lago </a:t>
            </a:r>
            <a:r>
              <a:rPr lang="it-IT" sz="3200" u="sng" dirty="0" err="1"/>
              <a:t>Biwa</a:t>
            </a:r>
            <a:r>
              <a:rPr lang="it-IT" sz="3200" dirty="0"/>
              <a:t>, nel </a:t>
            </a:r>
            <a:r>
              <a:rPr lang="it-IT" sz="3200" dirty="0" err="1"/>
              <a:t>Honshū</a:t>
            </a:r>
            <a:r>
              <a:rPr lang="it-IT" sz="3200" dirty="0"/>
              <a:t>, possiede una superficie considerevole.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48072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83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Clima molto variabile:</a:t>
            </a:r>
          </a:p>
          <a:p>
            <a:pPr marL="0" indent="0">
              <a:buNone/>
            </a:pPr>
            <a:r>
              <a:rPr lang="it-IT" dirty="0"/>
              <a:t>- 5° a </a:t>
            </a:r>
            <a:r>
              <a:rPr lang="it-IT" dirty="0" err="1"/>
              <a:t>Nemuro</a:t>
            </a:r>
            <a:endParaRPr lang="it-IT" dirty="0"/>
          </a:p>
          <a:p>
            <a:pPr>
              <a:buFontTx/>
              <a:buChar char="-"/>
            </a:pPr>
            <a:r>
              <a:rPr lang="it-IT" dirty="0"/>
              <a:t>16° di Okinawa</a:t>
            </a:r>
          </a:p>
          <a:p>
            <a:pPr>
              <a:buFontTx/>
              <a:buChar char="-"/>
            </a:pPr>
            <a:r>
              <a:rPr lang="it-IT" dirty="0"/>
              <a:t>Temperatura media: 25°</a:t>
            </a:r>
          </a:p>
          <a:p>
            <a:pPr marL="0" indent="0">
              <a:buNone/>
            </a:pPr>
            <a:r>
              <a:rPr lang="it-IT" dirty="0"/>
              <a:t>- Vegetazione rossastra del monte Yari, in autunno </a:t>
            </a:r>
            <a:r>
              <a:rPr lang="it-IT" dirty="0">
                <a:sym typeface="Wingdings" pitchFamily="2" charset="2"/>
              </a:rPr>
              <a:t></a:t>
            </a:r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23528" y="3573016"/>
            <a:ext cx="6840760" cy="2808312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/>
              <a:t>Estati brevi e inverni lunghi e rigidi </a:t>
            </a:r>
            <a:r>
              <a:rPr lang="it-IT" sz="2400" dirty="0">
                <a:sym typeface="Wingdings" pitchFamily="2" charset="2"/>
              </a:rPr>
              <a:t>si devono particolarmente ai venti di nord-ovest della Siberia, che coprono la parte settentrionale di neve per quasi tutto l’anno.</a:t>
            </a:r>
            <a:br>
              <a:rPr lang="it-IT" sz="2400" dirty="0">
                <a:sym typeface="Wingdings" pitchFamily="2" charset="2"/>
              </a:rPr>
            </a:br>
            <a:br>
              <a:rPr lang="it-IT" sz="2400" dirty="0">
                <a:sym typeface="Wingdings" pitchFamily="2" charset="2"/>
              </a:rPr>
            </a:br>
            <a:r>
              <a:rPr lang="it-IT" sz="2400" dirty="0">
                <a:sym typeface="Wingdings" pitchFamily="2" charset="2"/>
              </a:rPr>
              <a:t>Lungo le coste meridionali la situazione è migliore grazie alla Corrente del Giappone inverni notevolmente miti.</a:t>
            </a:r>
            <a:endParaRPr lang="it-IT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6" r="6206"/>
          <a:stretch>
            <a:fillRect/>
          </a:stretch>
        </p:blipFill>
        <p:spPr bwMode="auto">
          <a:xfrm>
            <a:off x="3923928" y="260648"/>
            <a:ext cx="4666046" cy="312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80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assi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1188</TotalTime>
  <Words>759</Words>
  <Application>Microsoft Office PowerPoint</Application>
  <PresentationFormat>Presentazione su schermo (4:3)</PresentationFormat>
  <Paragraphs>154</Paragraphs>
  <Slides>44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50" baseType="lpstr">
      <vt:lpstr>Algerian</vt:lpstr>
      <vt:lpstr>Calibri</vt:lpstr>
      <vt:lpstr>Georgia</vt:lpstr>
      <vt:lpstr>Trebuchet MS</vt:lpstr>
      <vt:lpstr>Wingdings</vt:lpstr>
      <vt:lpstr>Elica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Numerosi sono i laghi, quasi tutti di origine vulcanica, ma solo il lago Biwa, nel Honshū, possiede una superficie considerevole.</vt:lpstr>
      <vt:lpstr>Estati brevi e inverni lunghi e rigidi si devono particolarmente ai venti di nord-ovest della Siberia, che coprono la parte settentrionale di neve per quasi tutto l’anno.  Lungo le coste meridionali la situazione è migliore grazie alla Corrente del Giappone inverni notevolmente miti.</vt:lpstr>
      <vt:lpstr>Presentazione standard di PowerPoint</vt:lpstr>
      <vt:lpstr>      L’arcipelago si può dividere in cinque distinte zone: Hokkaidò: all’ estremo nord, inverni rigidi ed estati fresche clima montano. Precipitazioni normali tranne in inverno in cui le isole vengono sepolte dalla neve. Mar del Giappone: ad ovest, in inverno forti nevicate causate da venti freddi Isola centrale: forti sbalzi di temperatura e poche precipitazioni Oceano Pacifico: costa est con inverni rigidi ed estati calde e torride Isole a sud ovest: clima subtropicale  estati torride e inverni caldi. Precipitazioni abbondanti e si abbattono tifoni </vt:lpstr>
      <vt:lpstr>Presentazione standard di PowerPoint</vt:lpstr>
      <vt:lpstr>Presentazione standard di PowerPoint</vt:lpstr>
      <vt:lpstr>SAMURAI: Classe nobile e colta di guerrieri, mantenitori della stabilità sociale. Dopo la vittoria del 1185, Yoritomo venne  nominato Shògun a  vita e stabilì la sua base di potere a Kamakura.   Quando morì, il clan Hòjò divenne reggente. Respinsero i mongoli nel  1281 con l’aiuto di una tempesta interpretata come «kamikaze» o «vento divino».</vt:lpstr>
      <vt:lpstr>Tokugawa Ieyasu</vt:lpstr>
      <vt:lpstr>Durante il governo di «Paese chiuso», il territorio era suddiviso in 10 regioni:</vt:lpstr>
      <vt:lpstr>Guerre del Giappone per l’accesso alle risorse naurali:</vt:lpstr>
      <vt:lpstr>1936 Patto «Aniticomintern» con la Germania nazista</vt:lpstr>
      <vt:lpstr>7 Dicembre 1941: Attacco alla base navale statunitense nelle Hawaii                                     .</vt:lpstr>
      <vt:lpstr>Presentazione standard di PowerPoint</vt:lpstr>
      <vt:lpstr>11 marzo 2011 terremoto più forte mai registrato nella storia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  LINGUE E DIALETTI: Giapponese come prima lingua Il sistema di scrittura giapponese utilizza i kanji e due serie di kana  Lingue ryukyuane usate a Okinawa Lingua Ainu quasi scomparsa, usata solamente da pochi anziani nativi a Hokkaido La maggior parte delle scuole pubbliche e private richiedono agli studenti di seguire corsi sia in giapponese  sia in inglese.       </vt:lpstr>
      <vt:lpstr>Presentazione standard di PowerPoint</vt:lpstr>
      <vt:lpstr>Presentazione standard di PowerPoint</vt:lpstr>
      <vt:lpstr>ECONOMIA</vt:lpstr>
      <vt:lpstr>Presentazione standard di PowerPoint</vt:lpstr>
      <vt:lpstr>Turismo  </vt:lpstr>
      <vt:lpstr>Cultura</vt:lpstr>
      <vt:lpstr>Presentazione standard di PowerPoint</vt:lpstr>
      <vt:lpstr>Presentazione standard di PowerPoint</vt:lpstr>
      <vt:lpstr>                  Mirin             Sake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Genny</dc:creator>
  <cp:lastModifiedBy>Gloria Amaranti</cp:lastModifiedBy>
  <cp:revision>99</cp:revision>
  <dcterms:created xsi:type="dcterms:W3CDTF">2018-05-11T15:49:48Z</dcterms:created>
  <dcterms:modified xsi:type="dcterms:W3CDTF">2018-06-27T09:12:31Z</dcterms:modified>
</cp:coreProperties>
</file>